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137"/>
  </p:notesMasterIdLst>
  <p:sldIdLst>
    <p:sldId id="346" r:id="rId2"/>
    <p:sldId id="257" r:id="rId3"/>
    <p:sldId id="258" r:id="rId4"/>
    <p:sldId id="259" r:id="rId5"/>
    <p:sldId id="260" r:id="rId6"/>
    <p:sldId id="261" r:id="rId7"/>
    <p:sldId id="262" r:id="rId8"/>
    <p:sldId id="265" r:id="rId9"/>
    <p:sldId id="263" r:id="rId10"/>
    <p:sldId id="347" r:id="rId11"/>
    <p:sldId id="264" r:id="rId12"/>
    <p:sldId id="266" r:id="rId13"/>
    <p:sldId id="267" r:id="rId14"/>
    <p:sldId id="268" r:id="rId15"/>
    <p:sldId id="269" r:id="rId16"/>
    <p:sldId id="287" r:id="rId17"/>
    <p:sldId id="288" r:id="rId18"/>
    <p:sldId id="272" r:id="rId19"/>
    <p:sldId id="271" r:id="rId20"/>
    <p:sldId id="270" r:id="rId21"/>
    <p:sldId id="273" r:id="rId22"/>
    <p:sldId id="274" r:id="rId23"/>
    <p:sldId id="275" r:id="rId24"/>
    <p:sldId id="276" r:id="rId25"/>
    <p:sldId id="277" r:id="rId26"/>
    <p:sldId id="278" r:id="rId27"/>
    <p:sldId id="279" r:id="rId28"/>
    <p:sldId id="280" r:id="rId29"/>
    <p:sldId id="282" r:id="rId30"/>
    <p:sldId id="286" r:id="rId31"/>
    <p:sldId id="283" r:id="rId32"/>
    <p:sldId id="281" r:id="rId33"/>
    <p:sldId id="284" r:id="rId34"/>
    <p:sldId id="290" r:id="rId35"/>
    <p:sldId id="291" r:id="rId36"/>
    <p:sldId id="292" r:id="rId37"/>
    <p:sldId id="293" r:id="rId38"/>
    <p:sldId id="285" r:id="rId39"/>
    <p:sldId id="289" r:id="rId40"/>
    <p:sldId id="294" r:id="rId41"/>
    <p:sldId id="295" r:id="rId42"/>
    <p:sldId id="296" r:id="rId43"/>
    <p:sldId id="297" r:id="rId44"/>
    <p:sldId id="298" r:id="rId45"/>
    <p:sldId id="299" r:id="rId46"/>
    <p:sldId id="300" r:id="rId47"/>
    <p:sldId id="301" r:id="rId48"/>
    <p:sldId id="325" r:id="rId49"/>
    <p:sldId id="376" r:id="rId50"/>
    <p:sldId id="377" r:id="rId51"/>
    <p:sldId id="318" r:id="rId52"/>
    <p:sldId id="357" r:id="rId53"/>
    <p:sldId id="309" r:id="rId54"/>
    <p:sldId id="310" r:id="rId55"/>
    <p:sldId id="311" r:id="rId56"/>
    <p:sldId id="312" r:id="rId57"/>
    <p:sldId id="302" r:id="rId58"/>
    <p:sldId id="303" r:id="rId59"/>
    <p:sldId id="304" r:id="rId60"/>
    <p:sldId id="305" r:id="rId61"/>
    <p:sldId id="306" r:id="rId62"/>
    <p:sldId id="313" r:id="rId63"/>
    <p:sldId id="307" r:id="rId64"/>
    <p:sldId id="308" r:id="rId65"/>
    <p:sldId id="314" r:id="rId66"/>
    <p:sldId id="315" r:id="rId67"/>
    <p:sldId id="316" r:id="rId68"/>
    <p:sldId id="366" r:id="rId69"/>
    <p:sldId id="367" r:id="rId70"/>
    <p:sldId id="319" r:id="rId71"/>
    <p:sldId id="320" r:id="rId72"/>
    <p:sldId id="317" r:id="rId73"/>
    <p:sldId id="321" r:id="rId74"/>
    <p:sldId id="322" r:id="rId75"/>
    <p:sldId id="323" r:id="rId76"/>
    <p:sldId id="383" r:id="rId77"/>
    <p:sldId id="324"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4" r:id="rId96"/>
    <p:sldId id="345" r:id="rId97"/>
    <p:sldId id="343" r:id="rId98"/>
    <p:sldId id="349" r:id="rId99"/>
    <p:sldId id="350" r:id="rId100"/>
    <p:sldId id="351" r:id="rId101"/>
    <p:sldId id="353" r:id="rId102"/>
    <p:sldId id="352" r:id="rId103"/>
    <p:sldId id="354" r:id="rId104"/>
    <p:sldId id="356" r:id="rId105"/>
    <p:sldId id="355" r:id="rId106"/>
    <p:sldId id="388" r:id="rId107"/>
    <p:sldId id="387" r:id="rId108"/>
    <p:sldId id="391" r:id="rId109"/>
    <p:sldId id="392" r:id="rId110"/>
    <p:sldId id="389" r:id="rId111"/>
    <p:sldId id="390" r:id="rId112"/>
    <p:sldId id="359" r:id="rId113"/>
    <p:sldId id="358" r:id="rId114"/>
    <p:sldId id="360" r:id="rId115"/>
    <p:sldId id="361" r:id="rId116"/>
    <p:sldId id="362" r:id="rId117"/>
    <p:sldId id="363" r:id="rId118"/>
    <p:sldId id="378" r:id="rId119"/>
    <p:sldId id="368" r:id="rId120"/>
    <p:sldId id="369" r:id="rId121"/>
    <p:sldId id="370" r:id="rId122"/>
    <p:sldId id="371" r:id="rId123"/>
    <p:sldId id="379" r:id="rId124"/>
    <p:sldId id="372" r:id="rId125"/>
    <p:sldId id="373" r:id="rId126"/>
    <p:sldId id="374" r:id="rId127"/>
    <p:sldId id="375" r:id="rId128"/>
    <p:sldId id="364" r:id="rId129"/>
    <p:sldId id="365" r:id="rId130"/>
    <p:sldId id="380" r:id="rId131"/>
    <p:sldId id="382" r:id="rId132"/>
    <p:sldId id="381" r:id="rId133"/>
    <p:sldId id="384" r:id="rId134"/>
    <p:sldId id="385" r:id="rId135"/>
    <p:sldId id="386"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はじめに" id="{71B890F1-961F-DC42-B31F-55D2DCE62D8B}">
          <p14:sldIdLst>
            <p14:sldId id="346"/>
            <p14:sldId id="257"/>
            <p14:sldId id="258"/>
            <p14:sldId id="259"/>
          </p14:sldIdLst>
        </p14:section>
        <p14:section name="Androidの概要" id="{8676F789-78AB-4546-9188-AB08F09ED7C2}">
          <p14:sldIdLst>
            <p14:sldId id="260"/>
            <p14:sldId id="261"/>
            <p14:sldId id="262"/>
            <p14:sldId id="265"/>
            <p14:sldId id="263"/>
            <p14:sldId id="347"/>
            <p14:sldId id="264"/>
            <p14:sldId id="266"/>
            <p14:sldId id="267"/>
            <p14:sldId id="268"/>
            <p14:sldId id="269"/>
            <p14:sldId id="287"/>
            <p14:sldId id="288"/>
            <p14:sldId id="272"/>
          </p14:sldIdLst>
        </p14:section>
        <p14:section name="アプリ開発の要素" id="{B81D48C9-3B17-BD4E-BC79-0FA3EDC29B07}">
          <p14:sldIdLst>
            <p14:sldId id="271"/>
            <p14:sldId id="270"/>
            <p14:sldId id="273"/>
            <p14:sldId id="274"/>
            <p14:sldId id="275"/>
            <p14:sldId id="276"/>
            <p14:sldId id="277"/>
            <p14:sldId id="278"/>
            <p14:sldId id="279"/>
            <p14:sldId id="280"/>
            <p14:sldId id="282"/>
            <p14:sldId id="286"/>
            <p14:sldId id="283"/>
          </p14:sldIdLst>
        </p14:section>
        <p14:section name="Androidの応用例" id="{CCEDAE4D-C78F-0946-8FD0-10BE011C0D7F}">
          <p14:sldIdLst>
            <p14:sldId id="281"/>
            <p14:sldId id="284"/>
            <p14:sldId id="290"/>
            <p14:sldId id="291"/>
            <p14:sldId id="292"/>
            <p14:sldId id="293"/>
            <p14:sldId id="285"/>
            <p14:sldId id="289"/>
            <p14:sldId id="294"/>
            <p14:sldId id="295"/>
            <p14:sldId id="296"/>
            <p14:sldId id="297"/>
            <p14:sldId id="298"/>
          </p14:sldIdLst>
        </p14:section>
        <p14:section name="Androidの開発" id="{216B8468-43D9-384D-9BD8-F6C776F16012}">
          <p14:sldIdLst>
            <p14:sldId id="299"/>
            <p14:sldId id="300"/>
            <p14:sldId id="301"/>
            <p14:sldId id="325"/>
            <p14:sldId id="376"/>
            <p14:sldId id="377"/>
          </p14:sldIdLst>
        </p14:section>
        <p14:section name="初めてのHelloWorld" id="{C7B2CAC2-9608-7B4F-AA4F-35450F150873}">
          <p14:sldIdLst>
            <p14:sldId id="318"/>
            <p14:sldId id="357"/>
            <p14:sldId id="309"/>
            <p14:sldId id="310"/>
            <p14:sldId id="311"/>
            <p14:sldId id="312"/>
            <p14:sldId id="302"/>
            <p14:sldId id="303"/>
            <p14:sldId id="304"/>
            <p14:sldId id="305"/>
            <p14:sldId id="306"/>
            <p14:sldId id="313"/>
            <p14:sldId id="307"/>
            <p14:sldId id="308"/>
            <p14:sldId id="314"/>
            <p14:sldId id="315"/>
            <p14:sldId id="316"/>
            <p14:sldId id="366"/>
            <p14:sldId id="367"/>
          </p14:sldIdLst>
        </p14:section>
        <p14:section name="ライフサイクルの確認" id="{9A6DEC4D-29D5-C642-8995-D2C723534D4A}">
          <p14:sldIdLst>
            <p14:sldId id="319"/>
            <p14:sldId id="320"/>
            <p14:sldId id="317"/>
            <p14:sldId id="321"/>
            <p14:sldId id="322"/>
            <p14:sldId id="323"/>
            <p14:sldId id="383"/>
          </p14:sldIdLst>
        </p14:section>
        <p14:section name="ボタンを配置する" id="{7356A900-416C-CD48-A773-66E29AAF32D6}">
          <p14:sldIdLst>
            <p14:sldId id="324"/>
            <p14:sldId id="326"/>
            <p14:sldId id="327"/>
            <p14:sldId id="328"/>
            <p14:sldId id="329"/>
          </p14:sldIdLst>
        </p14:section>
        <p14:section name="画面を呼び出す" id="{1F6C6B6D-7335-3F48-9641-00858D679C96}">
          <p14:sldIdLst>
            <p14:sldId id="330"/>
            <p14:sldId id="331"/>
            <p14:sldId id="332"/>
            <p14:sldId id="333"/>
            <p14:sldId id="334"/>
            <p14:sldId id="335"/>
            <p14:sldId id="336"/>
            <p14:sldId id="337"/>
            <p14:sldId id="338"/>
            <p14:sldId id="339"/>
          </p14:sldIdLst>
        </p14:section>
        <p14:section name="Activity間で値を受け渡す" id="{A56AADB4-3644-C140-8868-990D3006E0F2}">
          <p14:sldIdLst>
            <p14:sldId id="340"/>
            <p14:sldId id="341"/>
            <p14:sldId id="342"/>
            <p14:sldId id="344"/>
            <p14:sldId id="345"/>
            <p14:sldId id="343"/>
          </p14:sldIdLst>
        </p14:section>
        <p14:section name="Intent連携" id="{4569924A-B166-9043-BA6D-DD0C9B9E4084}">
          <p14:sldIdLst>
            <p14:sldId id="349"/>
            <p14:sldId id="350"/>
            <p14:sldId id="351"/>
            <p14:sldId id="353"/>
            <p14:sldId id="352"/>
            <p14:sldId id="354"/>
            <p14:sldId id="356"/>
            <p14:sldId id="355"/>
          </p14:sldIdLst>
        </p14:section>
        <p14:section name="実践的なサンプル" id="{3C4561DD-39F0-674D-9AAE-82F3CA147031}">
          <p14:sldIdLst>
            <p14:sldId id="388"/>
            <p14:sldId id="387"/>
            <p14:sldId id="391"/>
            <p14:sldId id="392"/>
            <p14:sldId id="389"/>
            <p14:sldId id="390"/>
          </p14:sldIdLst>
        </p14:section>
        <p14:section name="Fragment" id="{9FBF3E71-49AB-574B-86B6-72349F4A47C5}">
          <p14:sldIdLst>
            <p14:sldId id="359"/>
            <p14:sldId id="358"/>
            <p14:sldId id="360"/>
            <p14:sldId id="361"/>
            <p14:sldId id="362"/>
            <p14:sldId id="363"/>
            <p14:sldId id="378"/>
            <p14:sldId id="368"/>
            <p14:sldId id="369"/>
            <p14:sldId id="370"/>
            <p14:sldId id="371"/>
            <p14:sldId id="379"/>
            <p14:sldId id="372"/>
            <p14:sldId id="373"/>
            <p14:sldId id="374"/>
            <p14:sldId id="375"/>
          </p14:sldIdLst>
        </p14:section>
        <p14:section name="参考情報" id="{E101A70A-7794-6C46-86AA-322CD1227138}">
          <p14:sldIdLst>
            <p14:sldId id="364"/>
            <p14:sldId id="365"/>
          </p14:sldIdLst>
        </p14:section>
        <p14:section name="他のモバイルの動向" id="{4CE7AB76-7230-7545-9F63-6ADEDA696283}">
          <p14:sldIdLst>
            <p14:sldId id="380"/>
            <p14:sldId id="382"/>
            <p14:sldId id="381"/>
            <p14:sldId id="384"/>
            <p14:sldId id="385"/>
            <p14:sldId id="3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6C"/>
    <a:srgbClr val="FFC13D"/>
    <a:srgbClr val="D0FFCD"/>
    <a:srgbClr val="B4A3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淡色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3" autoAdjust="0"/>
    <p:restoredTop sz="94660"/>
  </p:normalViewPr>
  <p:slideViewPr>
    <p:cSldViewPr snapToGrid="0" snapToObjects="1">
      <p:cViewPr>
        <p:scale>
          <a:sx n="130" d="100"/>
          <a:sy n="130" d="100"/>
        </p:scale>
        <p:origin x="-88"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notesMaster" Target="notesMasters/notesMaster1.xml"/><Relationship Id="rId138" Type="http://schemas.openxmlformats.org/officeDocument/2006/relationships/printerSettings" Target="printerSettings/printerSettings1.bin"/><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シェア</c:v>
                </c:pt>
              </c:strCache>
            </c:strRef>
          </c:tx>
          <c:dLbls>
            <c:dLbl>
              <c:idx val="0"/>
              <c:layout>
                <c:manualLayout>
                  <c:x val="-0.168464445416545"/>
                  <c:y val="-0.280860067899498"/>
                </c:manualLayout>
              </c:layout>
              <c:showLegendKey val="1"/>
              <c:showVal val="0"/>
              <c:showCatName val="1"/>
              <c:showSerName val="0"/>
              <c:showPercent val="1"/>
              <c:showBubbleSize val="0"/>
            </c:dLbl>
            <c:dLbl>
              <c:idx val="2"/>
              <c:layout>
                <c:manualLayout>
                  <c:x val="-0.0904851390104015"/>
                  <c:y val="0.16543396399838"/>
                </c:manualLayout>
              </c:layout>
              <c:showLegendKey val="1"/>
              <c:showVal val="0"/>
              <c:showCatName val="1"/>
              <c:showSerName val="0"/>
              <c:showPercent val="1"/>
              <c:showBubbleSize val="0"/>
            </c:dLbl>
            <c:dLbl>
              <c:idx val="5"/>
              <c:layout>
                <c:manualLayout>
                  <c:x val="0.319371415378633"/>
                  <c:y val="0.0313116786492472"/>
                </c:manualLayout>
              </c:layout>
              <c:tx>
                <c:rich>
                  <a:bodyPr/>
                  <a:lstStyle/>
                  <a:p>
                    <a:r>
                      <a:rPr lang="en-US" altLang="ja-JP" dirty="0" err="1" smtClean="0"/>
                      <a:t>WindowsPhone</a:t>
                    </a:r>
                    <a:r>
                      <a:rPr lang="en-US" altLang="ja-JP" dirty="0"/>
                      <a:t>
3%</a:t>
                    </a:r>
                    <a:endParaRPr lang="ja-JP" altLang="en-US" dirty="0"/>
                  </a:p>
                </c:rich>
              </c:tx>
              <c:showLegendKey val="1"/>
              <c:showVal val="0"/>
              <c:showCatName val="1"/>
              <c:showSerName val="0"/>
              <c:showPercent val="1"/>
              <c:showBubbleSize val="0"/>
            </c:dLbl>
            <c:dLbl>
              <c:idx val="6"/>
              <c:delete val="1"/>
            </c:dLbl>
            <c:spPr>
              <a:solidFill>
                <a:srgbClr val="C7E68F"/>
              </a:solidFill>
            </c:spPr>
            <c:showLegendKey val="1"/>
            <c:showVal val="0"/>
            <c:showCatName val="1"/>
            <c:showSerName val="0"/>
            <c:showPercent val="1"/>
            <c:showBubbleSize val="0"/>
            <c:showLeaderLines val="1"/>
          </c:dLbls>
          <c:cat>
            <c:strRef>
              <c:f>Sheet1!$A$2:$A$8</c:f>
              <c:strCache>
                <c:ptCount val="7"/>
                <c:pt idx="0">
                  <c:v>Android</c:v>
                </c:pt>
                <c:pt idx="1">
                  <c:v>iOS</c:v>
                </c:pt>
                <c:pt idx="2">
                  <c:v>Symbian</c:v>
                </c:pt>
                <c:pt idx="3">
                  <c:v>Blackberry</c:v>
                </c:pt>
                <c:pt idx="4">
                  <c:v>Linux</c:v>
                </c:pt>
                <c:pt idx="5">
                  <c:v>WindowsPhone</c:v>
                </c:pt>
                <c:pt idx="6">
                  <c:v>その他</c:v>
                </c:pt>
              </c:strCache>
            </c:strRef>
          </c:cat>
          <c:val>
            <c:numRef>
              <c:f>Sheet1!$B$2:$B$8</c:f>
              <c:numCache>
                <c:formatCode>General</c:formatCode>
                <c:ptCount val="7"/>
                <c:pt idx="0">
                  <c:v>75.0</c:v>
                </c:pt>
                <c:pt idx="1">
                  <c:v>17.3</c:v>
                </c:pt>
                <c:pt idx="2">
                  <c:v>0.6</c:v>
                </c:pt>
                <c:pt idx="3">
                  <c:v>2.9</c:v>
                </c:pt>
                <c:pt idx="4">
                  <c:v>1.0</c:v>
                </c:pt>
                <c:pt idx="5">
                  <c:v>3.2</c:v>
                </c:pt>
                <c:pt idx="6">
                  <c:v>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prstDash val="solid"/>
    </a:ln>
  </c:spPr>
  <c:txPr>
    <a:bodyPr/>
    <a:lstStyle/>
    <a:p>
      <a:pPr>
        <a:defRPr sz="1800"/>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D1E56A-A56A-6B46-B688-1B6697CF87E7}" type="datetimeFigureOut">
              <a:rPr kumimoji="1" lang="ja-JP" altLang="en-US" smtClean="0"/>
              <a:t>2013/07/13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AFE393-C01A-B046-8AC7-0E66859EF66B}" type="slidenum">
              <a:rPr kumimoji="1" lang="ja-JP" altLang="en-US" smtClean="0"/>
              <a:t>‹#›</a:t>
            </a:fld>
            <a:endParaRPr kumimoji="1" lang="ja-JP" altLang="en-US"/>
          </a:p>
        </p:txBody>
      </p:sp>
    </p:spTree>
    <p:extLst>
      <p:ext uri="{BB962C8B-B14F-4D97-AF65-F5344CB8AC3E}">
        <p14:creationId xmlns:p14="http://schemas.microsoft.com/office/powerpoint/2010/main" val="2319492946"/>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AAFE393-C01A-B046-8AC7-0E66859EF66B}" type="slidenum">
              <a:rPr kumimoji="1" lang="ja-JP" altLang="en-US" smtClean="0"/>
              <a:t>3</a:t>
            </a:fld>
            <a:endParaRPr kumimoji="1" lang="ja-JP" altLang="en-US"/>
          </a:p>
        </p:txBody>
      </p:sp>
    </p:spTree>
    <p:extLst>
      <p:ext uri="{BB962C8B-B14F-4D97-AF65-F5344CB8AC3E}">
        <p14:creationId xmlns:p14="http://schemas.microsoft.com/office/powerpoint/2010/main" val="24161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2013/07/13</a:t>
            </a:fld>
            <a:endParaRPr lang="en-US"/>
          </a:p>
        </p:txBody>
      </p:sp>
      <p:sp>
        <p:nvSpPr>
          <p:cNvPr id="8" name="Slide Number Placeholder 7"/>
          <p:cNvSpPr>
            <a:spLocks noGrp="1"/>
          </p:cNvSpPr>
          <p:nvPr>
            <p:ph type="sldNum" sz="quarter" idx="11"/>
          </p:nvPr>
        </p:nvSpPr>
        <p:spPr/>
        <p:txBody>
          <a:bodyPr/>
          <a:lstStyle/>
          <a:p>
            <a:fld id="{7F5CE407-6216-4202-80E4-A30DC2F709B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7" name="Date Placeholder 6"/>
          <p:cNvSpPr>
            <a:spLocks noGrp="1"/>
          </p:cNvSpPr>
          <p:nvPr>
            <p:ph type="dt" sz="half" idx="10"/>
          </p:nvPr>
        </p:nvSpPr>
        <p:spPr/>
        <p:txBody>
          <a:bodyPr/>
          <a:lstStyle/>
          <a:p>
            <a:fld id="{B01F9CA3-105E-4857-9057-6DB6197DA786}" type="datetimeFigureOut">
              <a:rPr lang="en-US" smtClean="0"/>
              <a:t>2013/07/13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01F9CA3-105E-4857-9057-6DB6197DA786}" type="datetimeFigureOut">
              <a:rPr lang="en-US" smtClean="0"/>
              <a:t>2013/07/13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2013/07/13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ctr">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1F9CA3-105E-4857-9057-6DB6197DA786}" type="datetimeFigureOut">
              <a:rPr lang="en-US" smtClean="0"/>
              <a:t>2013/07/13</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F5CE407-6216-4202-80E4-A30DC2F709B2}"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p:cNvPicPr>
            <a:picLocks noChangeAspect="1"/>
          </p:cNvPicPr>
          <p:nvPr userDrawn="1"/>
        </p:nvPicPr>
        <p:blipFill>
          <a:blip r:embed="rId13"/>
          <a:stretch>
            <a:fillRect/>
          </a:stretch>
        </p:blipFill>
        <p:spPr>
          <a:xfrm>
            <a:off x="8010347" y="5706209"/>
            <a:ext cx="1133653" cy="1151791"/>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914400" rtl="0" eaLnBrk="1" latinLnBrk="0" hangingPunct="1">
        <a:lnSpc>
          <a:spcPts val="5800"/>
        </a:lnSpc>
        <a:spcBef>
          <a:spcPct val="0"/>
        </a:spcBef>
        <a:buNone/>
        <a:defRPr kumimoji="1"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kumimoji="1"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kumimoji="1"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kumimoji="1"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ather.livedoor.com/weather_hacks/webservice" TargetMode="External"/><Relationship Id="rId3" Type="http://schemas.openxmlformats.org/officeDocument/2006/relationships/hyperlink" Target="http://jsonic.sourceforge.jp/"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on.parser.online.fr/"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hyperlink" Target="http://weather.livedoor.com/forecast/webservice/json/v1?city=1800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intl/ja/reference/android/os/AsyncTask.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olfpaulus.com/journal/android-journal/fragment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hyperlink" Target="http://amzn.to/WV8jNr"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actionbarsherlock.com/" TargetMode="External"/><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intl/ja/design/patterns/navigation-drawer.html" TargetMode="External"/><Relationship Id="rId3"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about/versions/index.html" TargetMode="External"/><Relationship Id="rId3" Type="http://schemas.openxmlformats.org/officeDocument/2006/relationships/image" Target="../media/image1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de.google.com/apis/consol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28.xml.rels><?xml version="1.0" encoding="UTF-8" standalone="yes"?>
<Relationships xmlns="http://schemas.openxmlformats.org/package/2006/relationships"><Relationship Id="rId3" Type="http://schemas.openxmlformats.org/officeDocument/2006/relationships/hyperlink" Target="http://atnd.org/beta/" TargetMode="External"/><Relationship Id="rId4" Type="http://schemas.openxmlformats.org/officeDocument/2006/relationships/hyperlink" Target="http://amzn.to/TSZvXU" TargetMode="External"/><Relationship Id="rId5" Type="http://schemas.openxmlformats.org/officeDocument/2006/relationships/hyperlink" Target="http://amzn.to/RmdWxq" TargetMode="External"/><Relationship Id="rId6" Type="http://schemas.openxmlformats.org/officeDocument/2006/relationships/hyperlink" Target="http://amzn.to/WXOd5g" TargetMode="External"/><Relationship Id="rId1" Type="http://schemas.openxmlformats.org/officeDocument/2006/relationships/slideLayout" Target="../slideLayouts/slideLayout2.xml"/><Relationship Id="rId2" Type="http://schemas.openxmlformats.org/officeDocument/2006/relationships/hyperlink" Target="https://groups.google.com/forum/?hl=ja&amp;fromgroup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08.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microsoft.com/office/2007/relationships/hdphoto" Target="../media/hdphoto5.wdp"/></Relationships>
</file>

<file path=ppt/slides/_rels/slide132.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11.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microsoft.com/office/2007/relationships/hdphoto" Target="../media/hdphoto4.wdp"/></Relationships>
</file>

<file path=ppt/slides/_rels/slide134.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08.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 TargetMode="External"/><Relationship Id="rId3" Type="http://schemas.openxmlformats.org/officeDocument/2006/relationships/hyperlink" Target="mailto:hoge@huga.n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witter.com/android_fukui" TargetMode="External"/><Relationship Id="rId3" Type="http://schemas.openxmlformats.org/officeDocument/2006/relationships/hyperlink" Target="http://www.facebook.com/groups/20261552976097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37.jpeg"/><Relationship Id="rId5"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hyperlink" Target="http://amzn.to/VyEhdq" TargetMode="External"/><Relationship Id="rId4" Type="http://schemas.openxmlformats.org/officeDocument/2006/relationships/hyperlink" Target="https://github.com/tomovwgti/FukuiSeminar" TargetMode="External"/><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tbrains.com/ide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KTMit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eveloper.android.com/intl/ja/reference/android/content/Intent.html" TargetMode="External"/><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189097" y="5749758"/>
            <a:ext cx="6400800" cy="719667"/>
          </a:xfrm>
        </p:spPr>
        <p:txBody>
          <a:bodyPr anchor="ctr"/>
          <a:lstStyle/>
          <a:p>
            <a:r>
              <a:rPr kumimoji="1" lang="en-US" altLang="ja-JP" dirty="0" smtClean="0"/>
              <a:t>2013/08/02 </a:t>
            </a:r>
            <a:r>
              <a:rPr kumimoji="1" lang="ja-JP" altLang="en-US" dirty="0" smtClean="0"/>
              <a:t>ふくい産業支援センター</a:t>
            </a:r>
            <a:endParaRPr kumimoji="1" lang="ja-JP" altLang="en-US" dirty="0"/>
          </a:p>
        </p:txBody>
      </p:sp>
      <p:sp>
        <p:nvSpPr>
          <p:cNvPr id="6" name="タイトル 1"/>
          <p:cNvSpPr txBox="1">
            <a:spLocks/>
          </p:cNvSpPr>
          <p:nvPr/>
        </p:nvSpPr>
        <p:spPr>
          <a:xfrm>
            <a:off x="363126" y="4315830"/>
            <a:ext cx="8229600" cy="1600200"/>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kumimoji="1"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ja-JP" sz="4800" dirty="0" smtClean="0"/>
              <a:t>Google Android</a:t>
            </a:r>
          </a:p>
          <a:p>
            <a:r>
              <a:rPr lang="ja-JP" altLang="en-US" sz="4800" dirty="0" smtClean="0"/>
              <a:t>アプリケーション開発入門</a:t>
            </a:r>
            <a:endParaRPr lang="ja-JP" altLang="en-US" sz="4800" dirty="0"/>
          </a:p>
        </p:txBody>
      </p:sp>
      <p:pic>
        <p:nvPicPr>
          <p:cNvPr id="2" name="図 1" descr="android-jelly-bean-stat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55" y="92879"/>
            <a:ext cx="5810250" cy="4362450"/>
          </a:xfrm>
          <a:prstGeom prst="rect">
            <a:avLst/>
          </a:prstGeom>
        </p:spPr>
      </p:pic>
    </p:spTree>
    <p:extLst>
      <p:ext uri="{BB962C8B-B14F-4D97-AF65-F5344CB8AC3E}">
        <p14:creationId xmlns:p14="http://schemas.microsoft.com/office/powerpoint/2010/main" val="425199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NFC</a:t>
            </a:r>
            <a:r>
              <a:rPr lang="ja-JP" altLang="en-US" dirty="0" smtClean="0"/>
              <a:t>とは？</a:t>
            </a:r>
            <a:endParaRPr kumimoji="1" lang="ja-JP" altLang="en-US" dirty="0"/>
          </a:p>
        </p:txBody>
      </p:sp>
      <p:sp>
        <p:nvSpPr>
          <p:cNvPr id="3" name="コンテンツ プレースホルダー 2"/>
          <p:cNvSpPr>
            <a:spLocks noGrp="1"/>
          </p:cNvSpPr>
          <p:nvPr>
            <p:ph idx="1"/>
          </p:nvPr>
        </p:nvSpPr>
        <p:spPr>
          <a:xfrm>
            <a:off x="259644" y="1600200"/>
            <a:ext cx="8686800" cy="5257799"/>
          </a:xfrm>
        </p:spPr>
        <p:txBody>
          <a:bodyPr>
            <a:normAutofit/>
          </a:bodyPr>
          <a:lstStyle/>
          <a:p>
            <a:r>
              <a:rPr lang="ja-JP" altLang="en-US" sz="2800" dirty="0" smtClean="0"/>
              <a:t>世界標準のおサイフケータイ</a:t>
            </a:r>
            <a:endParaRPr lang="en-US" altLang="ja-JP" sz="2800" dirty="0" smtClean="0"/>
          </a:p>
          <a:p>
            <a:pPr lvl="1"/>
            <a:r>
              <a:rPr lang="ja-JP" altLang="en-US" sz="2000" dirty="0" smtClean="0"/>
              <a:t>ソニーの「</a:t>
            </a:r>
            <a:r>
              <a:rPr lang="en-US" altLang="ja-JP" sz="2000" dirty="0" err="1" smtClean="0"/>
              <a:t>FeliCa</a:t>
            </a:r>
            <a:r>
              <a:rPr lang="ja-JP" altLang="en-US" sz="2000" dirty="0" smtClean="0"/>
              <a:t>」と</a:t>
            </a:r>
            <a:r>
              <a:rPr lang="en-US" altLang="ja-JP" sz="2000" dirty="0" smtClean="0"/>
              <a:t>NXP Semiconductors</a:t>
            </a:r>
            <a:r>
              <a:rPr lang="ja-JP" altLang="en-US" sz="2000" dirty="0" smtClean="0"/>
              <a:t>社</a:t>
            </a:r>
            <a:r>
              <a:rPr lang="en-US" altLang="ja-JP" sz="2000" dirty="0" smtClean="0"/>
              <a:t>(Philips</a:t>
            </a:r>
            <a:r>
              <a:rPr lang="ja-JP" altLang="en-US" sz="2000" dirty="0" smtClean="0"/>
              <a:t>社から独立</a:t>
            </a:r>
            <a:r>
              <a:rPr lang="en-US" altLang="ja-JP" sz="2000" dirty="0" smtClean="0"/>
              <a:t>)</a:t>
            </a:r>
            <a:r>
              <a:rPr lang="ja-JP" altLang="en-US" sz="2000" dirty="0" smtClean="0"/>
              <a:t>の「</a:t>
            </a:r>
            <a:r>
              <a:rPr lang="en-US" altLang="ja-JP" sz="2000" dirty="0" err="1" smtClean="0"/>
              <a:t>Mifare</a:t>
            </a:r>
            <a:r>
              <a:rPr lang="ja-JP" altLang="en-US" sz="2000" dirty="0" smtClean="0"/>
              <a:t>」を元に策定された</a:t>
            </a:r>
            <a:r>
              <a:rPr lang="ja-JP" altLang="en-US" sz="2000" dirty="0" smtClean="0">
                <a:solidFill>
                  <a:schemeClr val="accent2"/>
                </a:solidFill>
              </a:rPr>
              <a:t>世界標準</a:t>
            </a:r>
            <a:endParaRPr lang="en-US" altLang="ja-JP" sz="2000" dirty="0" smtClean="0">
              <a:solidFill>
                <a:schemeClr val="accent2"/>
              </a:solidFill>
            </a:endParaRPr>
          </a:p>
          <a:p>
            <a:pPr lvl="1"/>
            <a:endParaRPr lang="ja-JP" altLang="en-US" sz="2000" dirty="0" smtClean="0">
              <a:solidFill>
                <a:schemeClr val="accent3"/>
              </a:solidFill>
            </a:endParaRPr>
          </a:p>
          <a:p>
            <a:r>
              <a:rPr kumimoji="1" lang="ja-JP" altLang="en-US" sz="2800" dirty="0" smtClean="0"/>
              <a:t>今後発売される</a:t>
            </a:r>
            <a:r>
              <a:rPr kumimoji="1" lang="en-US" altLang="ja-JP" sz="2800" dirty="0" smtClean="0"/>
              <a:t>Android</a:t>
            </a:r>
            <a:r>
              <a:rPr kumimoji="1" lang="ja-JP" altLang="en-US" sz="2800" dirty="0" smtClean="0"/>
              <a:t>端末の多くに搭載予定</a:t>
            </a:r>
            <a:endParaRPr kumimoji="1" lang="en-US" altLang="ja-JP" sz="2800" dirty="0" smtClean="0"/>
          </a:p>
          <a:p>
            <a:pPr lvl="1"/>
            <a:r>
              <a:rPr lang="ja-JP" altLang="en-US" sz="2000" dirty="0" smtClean="0"/>
              <a:t>アップルはリーダー普及の課題から</a:t>
            </a:r>
            <a:r>
              <a:rPr lang="en-US" altLang="ja-JP" sz="2000" dirty="0" smtClean="0"/>
              <a:t>iPhone5</a:t>
            </a:r>
            <a:r>
              <a:rPr lang="ja-JP" altLang="en-US" sz="2000" dirty="0" smtClean="0"/>
              <a:t>で搭載を見送り。</a:t>
            </a:r>
            <a:endParaRPr lang="en-US" altLang="ja-JP" sz="2000" dirty="0" smtClean="0"/>
          </a:p>
          <a:p>
            <a:pPr lvl="1"/>
            <a:endParaRPr lang="en-US" altLang="ja-JP" sz="2000" dirty="0" smtClean="0"/>
          </a:p>
          <a:p>
            <a:r>
              <a:rPr lang="en-US" altLang="ja-JP" sz="2800" dirty="0" smtClean="0"/>
              <a:t>Online to Offline (O20)</a:t>
            </a:r>
            <a:r>
              <a:rPr lang="ja-JP" altLang="en-US" sz="2800" dirty="0" smtClean="0"/>
              <a:t>のデバイスとして期待</a:t>
            </a:r>
            <a:endParaRPr lang="en-US" altLang="ja-JP" sz="2800" dirty="0" smtClean="0"/>
          </a:p>
          <a:p>
            <a:pPr lvl="1"/>
            <a:r>
              <a:rPr lang="en-US" altLang="ja-JP" sz="2000" dirty="0" smtClean="0"/>
              <a:t>NFC</a:t>
            </a:r>
            <a:r>
              <a:rPr lang="ja-JP" altLang="en-US" sz="2000" dirty="0" smtClean="0"/>
              <a:t>タグは、</a:t>
            </a:r>
            <a:r>
              <a:rPr lang="ja-JP" altLang="en-US" sz="2000" dirty="0" smtClean="0">
                <a:solidFill>
                  <a:schemeClr val="accent2"/>
                </a:solidFill>
              </a:rPr>
              <a:t>無電源</a:t>
            </a:r>
            <a:r>
              <a:rPr lang="ja-JP" altLang="en-US" sz="2000" dirty="0" smtClean="0"/>
              <a:t>で動作可能</a:t>
            </a:r>
            <a:endParaRPr lang="en-US" altLang="ja-JP" sz="2000" dirty="0" smtClean="0"/>
          </a:p>
          <a:p>
            <a:pPr lvl="1"/>
            <a:r>
              <a:rPr lang="ja-JP" altLang="en-US" sz="2000" dirty="0" smtClean="0"/>
              <a:t>インターネットの世界と、リアルな成果をつなぐデバイス</a:t>
            </a:r>
            <a:endParaRPr lang="en-US" altLang="ja-JP" sz="2000" dirty="0" smtClean="0"/>
          </a:p>
          <a:p>
            <a:pPr lvl="1"/>
            <a:endParaRPr lang="en-US" altLang="ja-JP" sz="2000" dirty="0" smtClean="0"/>
          </a:p>
          <a:p>
            <a:r>
              <a:rPr kumimoji="1" lang="en-US" altLang="ja-JP" sz="2800" dirty="0" smtClean="0"/>
              <a:t>Android2.3</a:t>
            </a:r>
            <a:r>
              <a:rPr kumimoji="1" lang="ja-JP" altLang="en-US" sz="2800" dirty="0" smtClean="0"/>
              <a:t>からは、標準</a:t>
            </a:r>
            <a:r>
              <a:rPr kumimoji="1" lang="en-US" altLang="ja-JP" sz="2800" dirty="0" smtClean="0"/>
              <a:t>API</a:t>
            </a:r>
            <a:r>
              <a:rPr kumimoji="1" lang="ja-JP" altLang="en-US" sz="2800" dirty="0" smtClean="0"/>
              <a:t>としてアクセス可能</a:t>
            </a:r>
            <a:endParaRPr kumimoji="1" lang="en-US" altLang="ja-JP" sz="2800" dirty="0" smtClean="0"/>
          </a:p>
          <a:p>
            <a:endParaRPr kumimoji="1" lang="en-US" altLang="ja-JP" sz="2800" dirty="0" smtClean="0"/>
          </a:p>
        </p:txBody>
      </p:sp>
    </p:spTree>
    <p:extLst>
      <p:ext uri="{BB962C8B-B14F-4D97-AF65-F5344CB8AC3E}">
        <p14:creationId xmlns:p14="http://schemas.microsoft.com/office/powerpoint/2010/main" val="292174643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6 1.2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40" y="1524524"/>
            <a:ext cx="3158187" cy="5021385"/>
          </a:xfrm>
          <a:prstGeom prst="rect">
            <a:avLst/>
          </a:prstGeom>
          <a:ln>
            <a:solidFill>
              <a:srgbClr val="2F5897"/>
            </a:solidFill>
          </a:ln>
        </p:spPr>
      </p:pic>
      <p:sp>
        <p:nvSpPr>
          <p:cNvPr id="2" name="タイトル 1"/>
          <p:cNvSpPr>
            <a:spLocks noGrp="1"/>
          </p:cNvSpPr>
          <p:nvPr>
            <p:ph type="title"/>
          </p:nvPr>
        </p:nvSpPr>
        <p:spPr/>
        <p:txBody>
          <a:bodyPr/>
          <a:lstStyle/>
          <a:p>
            <a:r>
              <a:rPr kumimoji="1" lang="ja-JP" altLang="en-US" dirty="0" smtClean="0"/>
              <a:t>作るアプリ</a:t>
            </a:r>
            <a:endParaRPr kumimoji="1" lang="ja-JP" altLang="en-US" dirty="0"/>
          </a:p>
        </p:txBody>
      </p:sp>
      <p:sp>
        <p:nvSpPr>
          <p:cNvPr id="6" name="テキスト ボックス 5"/>
          <p:cNvSpPr txBox="1"/>
          <p:nvPr/>
        </p:nvSpPr>
        <p:spPr>
          <a:xfrm>
            <a:off x="5823547" y="2415261"/>
            <a:ext cx="1800493" cy="369332"/>
          </a:xfrm>
          <a:prstGeom prst="rect">
            <a:avLst/>
          </a:prstGeom>
          <a:solidFill>
            <a:schemeClr val="accent3">
              <a:lumMod val="20000"/>
              <a:lumOff val="80000"/>
            </a:schemeClr>
          </a:solidFill>
        </p:spPr>
        <p:txBody>
          <a:bodyPr wrap="none" rtlCol="0">
            <a:spAutoFit/>
          </a:bodyPr>
          <a:lstStyle/>
          <a:p>
            <a:r>
              <a:rPr kumimoji="1" lang="ja-JP" altLang="en-US" dirty="0" smtClean="0"/>
              <a:t>ブラウザを開く</a:t>
            </a:r>
            <a:endParaRPr kumimoji="1" lang="ja-JP" altLang="en-US" dirty="0"/>
          </a:p>
        </p:txBody>
      </p:sp>
      <p:sp>
        <p:nvSpPr>
          <p:cNvPr id="7" name="テキスト ボックス 6"/>
          <p:cNvSpPr txBox="1"/>
          <p:nvPr/>
        </p:nvSpPr>
        <p:spPr>
          <a:xfrm>
            <a:off x="5823547" y="4035217"/>
            <a:ext cx="2180668" cy="369332"/>
          </a:xfrm>
          <a:prstGeom prst="rect">
            <a:avLst/>
          </a:prstGeom>
          <a:solidFill>
            <a:schemeClr val="accent3">
              <a:lumMod val="20000"/>
              <a:lumOff val="80000"/>
            </a:schemeClr>
          </a:solidFill>
        </p:spPr>
        <p:txBody>
          <a:bodyPr wrap="none" rtlCol="0">
            <a:spAutoFit/>
          </a:bodyPr>
          <a:lstStyle/>
          <a:p>
            <a:r>
              <a:rPr kumimoji="1" lang="en-US" altLang="ja-JP" dirty="0" smtClean="0"/>
              <a:t>Google Map</a:t>
            </a:r>
            <a:r>
              <a:rPr kumimoji="1" lang="ja-JP" altLang="en-US" dirty="0" smtClean="0"/>
              <a:t>を開く</a:t>
            </a:r>
            <a:endParaRPr kumimoji="1" lang="ja-JP" altLang="en-US" dirty="0"/>
          </a:p>
        </p:txBody>
      </p:sp>
      <p:sp>
        <p:nvSpPr>
          <p:cNvPr id="8" name="テキスト ボックス 7"/>
          <p:cNvSpPr txBox="1"/>
          <p:nvPr/>
        </p:nvSpPr>
        <p:spPr>
          <a:xfrm>
            <a:off x="5889399" y="5311142"/>
            <a:ext cx="2031325" cy="369332"/>
          </a:xfrm>
          <a:prstGeom prst="rect">
            <a:avLst/>
          </a:prstGeom>
          <a:solidFill>
            <a:srgbClr val="FAE6D3"/>
          </a:solidFill>
        </p:spPr>
        <p:txBody>
          <a:bodyPr wrap="none" rtlCol="0">
            <a:spAutoFit/>
          </a:bodyPr>
          <a:lstStyle/>
          <a:p>
            <a:r>
              <a:rPr kumimoji="1" lang="ja-JP" altLang="en-US" dirty="0" smtClean="0"/>
              <a:t>電話アプリを開く</a:t>
            </a:r>
            <a:endParaRPr kumimoji="1" lang="ja-JP" altLang="en-US" dirty="0"/>
          </a:p>
        </p:txBody>
      </p:sp>
      <p:cxnSp>
        <p:nvCxnSpPr>
          <p:cNvPr id="10" name="直線矢印コネクタ 9"/>
          <p:cNvCxnSpPr>
            <a:endCxn id="6" idx="1"/>
          </p:cNvCxnSpPr>
          <p:nvPr/>
        </p:nvCxnSpPr>
        <p:spPr>
          <a:xfrm flipV="1">
            <a:off x="3377621" y="2599927"/>
            <a:ext cx="2445926" cy="6043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a:endCxn id="7" idx="1"/>
          </p:cNvCxnSpPr>
          <p:nvPr/>
        </p:nvCxnSpPr>
        <p:spPr>
          <a:xfrm flipV="1">
            <a:off x="3377621" y="4219883"/>
            <a:ext cx="2445926" cy="98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endCxn id="8" idx="1"/>
          </p:cNvCxnSpPr>
          <p:nvPr/>
        </p:nvCxnSpPr>
        <p:spPr>
          <a:xfrm>
            <a:off x="3377621" y="5311142"/>
            <a:ext cx="251177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5862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6 1.2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20" y="1250461"/>
            <a:ext cx="5013377" cy="5461000"/>
          </a:xfrm>
          <a:prstGeom prst="rect">
            <a:avLst/>
          </a:prstGeom>
        </p:spPr>
      </p:pic>
      <p:sp>
        <p:nvSpPr>
          <p:cNvPr id="2" name="タイトル 1"/>
          <p:cNvSpPr>
            <a:spLocks noGrp="1"/>
          </p:cNvSpPr>
          <p:nvPr>
            <p:ph type="title"/>
          </p:nvPr>
        </p:nvSpPr>
        <p:spPr/>
        <p:txBody>
          <a:bodyPr/>
          <a:lstStyle/>
          <a:p>
            <a:r>
              <a:rPr kumimoji="1" lang="ja-JP" altLang="en-US" dirty="0" smtClean="0"/>
              <a:t>レイアウトの作成</a:t>
            </a:r>
            <a:endParaRPr kumimoji="1" lang="ja-JP" altLang="en-US" dirty="0"/>
          </a:p>
        </p:txBody>
      </p:sp>
      <p:sp>
        <p:nvSpPr>
          <p:cNvPr id="5" name="テキスト ボックス 4"/>
          <p:cNvSpPr txBox="1"/>
          <p:nvPr/>
        </p:nvSpPr>
        <p:spPr>
          <a:xfrm>
            <a:off x="5437481" y="1928519"/>
            <a:ext cx="3411361" cy="1200329"/>
          </a:xfrm>
          <a:prstGeom prst="rect">
            <a:avLst/>
          </a:prstGeom>
          <a:noFill/>
        </p:spPr>
        <p:txBody>
          <a:bodyPr wrap="none" rtlCol="0">
            <a:spAutoFit/>
          </a:bodyPr>
          <a:lstStyle/>
          <a:p>
            <a:r>
              <a:rPr kumimoji="1" lang="en-US" altLang="ja-JP" dirty="0" smtClean="0"/>
              <a:t>3</a:t>
            </a:r>
            <a:r>
              <a:rPr kumimoji="1" lang="ja-JP" altLang="en-US" dirty="0" smtClean="0"/>
              <a:t>つのボタンを作成</a:t>
            </a:r>
            <a:endParaRPr kumimoji="1" lang="en-US" altLang="ja-JP" dirty="0" smtClean="0"/>
          </a:p>
          <a:p>
            <a:endParaRPr kumimoji="1" lang="en-US" altLang="ja-JP" dirty="0"/>
          </a:p>
          <a:p>
            <a:r>
              <a:rPr kumimoji="1" lang="en-US" altLang="ja-JP" dirty="0" smtClean="0"/>
              <a:t>※</a:t>
            </a:r>
            <a:r>
              <a:rPr kumimoji="1" lang="ja-JP" altLang="en-US" dirty="0" smtClean="0"/>
              <a:t>綺麗に揃えなくても</a:t>
            </a:r>
            <a:r>
              <a:rPr kumimoji="1" lang="en-US" altLang="ja-JP" dirty="0" smtClean="0"/>
              <a:t>OK</a:t>
            </a:r>
          </a:p>
          <a:p>
            <a:r>
              <a:rPr kumimoji="1" lang="ja-JP" altLang="en-US" dirty="0" smtClean="0"/>
              <a:t>なぜか</a:t>
            </a:r>
            <a:r>
              <a:rPr kumimoji="1" lang="en-US" altLang="ja-JP" dirty="0" smtClean="0"/>
              <a:t>Mac</a:t>
            </a:r>
            <a:r>
              <a:rPr kumimoji="1" lang="ja-JP" altLang="en-US" dirty="0" smtClean="0"/>
              <a:t>だと文字が揃わない</a:t>
            </a:r>
            <a:endParaRPr kumimoji="1" lang="ja-JP" altLang="en-US" dirty="0"/>
          </a:p>
        </p:txBody>
      </p:sp>
    </p:spTree>
    <p:extLst>
      <p:ext uri="{BB962C8B-B14F-4D97-AF65-F5344CB8AC3E}">
        <p14:creationId xmlns:p14="http://schemas.microsoft.com/office/powerpoint/2010/main" val="442001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activity_main</a:t>
            </a:r>
            <a:r>
              <a:rPr lang="en-US" altLang="ja-JP" dirty="0" err="1" smtClean="0"/>
              <a:t>.xml</a:t>
            </a:r>
            <a:endParaRPr kumimoji="1" lang="ja-JP" altLang="en-US" dirty="0"/>
          </a:p>
        </p:txBody>
      </p:sp>
      <p:pic>
        <p:nvPicPr>
          <p:cNvPr id="3" name="図 2" descr="スクリーンショット 2013-07-06 1.23.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19" y="1367204"/>
            <a:ext cx="5473700" cy="5041900"/>
          </a:xfrm>
          <a:prstGeom prst="rect">
            <a:avLst/>
          </a:prstGeom>
        </p:spPr>
      </p:pic>
    </p:spTree>
    <p:extLst>
      <p:ext uri="{BB962C8B-B14F-4D97-AF65-F5344CB8AC3E}">
        <p14:creationId xmlns:p14="http://schemas.microsoft.com/office/powerpoint/2010/main" val="3168030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ブラウザを起動する例</a:t>
            </a:r>
            <a:endParaRPr kumimoji="1" lang="ja-JP" altLang="en-US" dirty="0"/>
          </a:p>
        </p:txBody>
      </p:sp>
      <p:pic>
        <p:nvPicPr>
          <p:cNvPr id="4" name="図 3" descr="スクリーンショット 2012-10-28 22.43.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2381720"/>
            <a:ext cx="8255000" cy="2273300"/>
          </a:xfrm>
          <a:prstGeom prst="rect">
            <a:avLst/>
          </a:prstGeom>
        </p:spPr>
      </p:pic>
      <p:pic>
        <p:nvPicPr>
          <p:cNvPr id="5" name="図 4" descr="スクリーンショット 2012-10-28 22.45.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039" y="5574830"/>
            <a:ext cx="5473700" cy="609600"/>
          </a:xfrm>
          <a:prstGeom prst="rect">
            <a:avLst/>
          </a:prstGeom>
          <a:ln>
            <a:solidFill>
              <a:schemeClr val="tx1"/>
            </a:solidFill>
          </a:ln>
        </p:spPr>
      </p:pic>
      <p:cxnSp>
        <p:nvCxnSpPr>
          <p:cNvPr id="7" name="直線矢印コネクタ 6"/>
          <p:cNvCxnSpPr>
            <a:stCxn id="5" idx="0"/>
          </p:cNvCxnSpPr>
          <p:nvPr/>
        </p:nvCxnSpPr>
        <p:spPr>
          <a:xfrm flipV="1">
            <a:off x="5192889" y="3866444"/>
            <a:ext cx="206963" cy="1708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正方形/長方形 7"/>
          <p:cNvSpPr/>
          <p:nvPr/>
        </p:nvSpPr>
        <p:spPr>
          <a:xfrm>
            <a:off x="1206514" y="3556001"/>
            <a:ext cx="7480285" cy="53856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57200" y="4760148"/>
            <a:ext cx="4942652" cy="646331"/>
          </a:xfrm>
          <a:prstGeom prst="rect">
            <a:avLst/>
          </a:prstGeom>
          <a:noFill/>
        </p:spPr>
        <p:txBody>
          <a:bodyPr wrap="square" rtlCol="0">
            <a:spAutoFit/>
          </a:bodyPr>
          <a:lstStyle/>
          <a:p>
            <a:r>
              <a:rPr kumimoji="1" lang="en-US" altLang="ja-JP" dirty="0" smtClean="0"/>
              <a:t>Map</a:t>
            </a:r>
            <a:r>
              <a:rPr kumimoji="1" lang="ja-JP" altLang="en-US" dirty="0" smtClean="0"/>
              <a:t>と</a:t>
            </a:r>
            <a:r>
              <a:rPr kumimoji="1" lang="en-US" altLang="ja-JP" dirty="0" smtClean="0"/>
              <a:t>Tel</a:t>
            </a:r>
            <a:r>
              <a:rPr kumimoji="1" lang="ja-JP" altLang="en-US" dirty="0" smtClean="0"/>
              <a:t>も同様に実装してみよう</a:t>
            </a:r>
            <a:endParaRPr kumimoji="1" lang="en-US" altLang="ja-JP" dirty="0" smtClean="0"/>
          </a:p>
          <a:p>
            <a:r>
              <a:rPr kumimoji="1" lang="ja-JP" altLang="en-US" dirty="0" smtClean="0"/>
              <a:t>ただし</a:t>
            </a:r>
            <a:r>
              <a:rPr kumimoji="1" lang="en-US" altLang="ja-JP" dirty="0" err="1" smtClean="0"/>
              <a:t>tel</a:t>
            </a:r>
            <a:r>
              <a:rPr kumimoji="1" lang="ja-JP" altLang="en-US" dirty="0" smtClean="0"/>
              <a:t>の場合は「</a:t>
            </a:r>
            <a:r>
              <a:rPr kumimoji="1" lang="en-US" altLang="ja-JP" dirty="0" err="1" smtClean="0"/>
              <a:t>Intent.ACTION_DIAL</a:t>
            </a:r>
            <a:r>
              <a:rPr kumimoji="1" lang="ja-JP" altLang="en-US" dirty="0" smtClean="0"/>
              <a:t>」</a:t>
            </a:r>
            <a:endParaRPr kumimoji="1" lang="ja-JP" altLang="en-US" dirty="0"/>
          </a:p>
        </p:txBody>
      </p:sp>
    </p:spTree>
    <p:extLst>
      <p:ext uri="{BB962C8B-B14F-4D97-AF65-F5344CB8AC3E}">
        <p14:creationId xmlns:p14="http://schemas.microsoft.com/office/powerpoint/2010/main" val="4068017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8 22.59.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95" y="1429925"/>
            <a:ext cx="4118155" cy="4873037"/>
          </a:xfrm>
          <a:prstGeom prst="rect">
            <a:avLst/>
          </a:prstGeom>
          <a:ln>
            <a:solidFill>
              <a:srgbClr val="000000"/>
            </a:solidFill>
          </a:ln>
        </p:spPr>
      </p:pic>
      <p:sp>
        <p:nvSpPr>
          <p:cNvPr id="2" name="タイトル 1"/>
          <p:cNvSpPr>
            <a:spLocks noGrp="1"/>
          </p:cNvSpPr>
          <p:nvPr>
            <p:ph type="title"/>
          </p:nvPr>
        </p:nvSpPr>
        <p:spPr/>
        <p:txBody>
          <a:bodyPr/>
          <a:lstStyle/>
          <a:p>
            <a:r>
              <a:rPr kumimoji="1" lang="ja-JP" altLang="en-US" dirty="0" smtClean="0"/>
              <a:t>パーミッションの</a:t>
            </a:r>
            <a:r>
              <a:rPr kumimoji="1" lang="ja-JP" altLang="en-US" dirty="0" smtClean="0"/>
              <a:t>設定</a:t>
            </a:r>
            <a:endParaRPr kumimoji="1" lang="ja-JP" altLang="en-US" sz="2000" dirty="0"/>
          </a:p>
        </p:txBody>
      </p:sp>
      <p:cxnSp>
        <p:nvCxnSpPr>
          <p:cNvPr id="7" name="直線矢印コネクタ 6"/>
          <p:cNvCxnSpPr>
            <a:endCxn id="10" idx="3"/>
          </p:cNvCxnSpPr>
          <p:nvPr/>
        </p:nvCxnSpPr>
        <p:spPr>
          <a:xfrm flipH="1" flipV="1">
            <a:off x="1947333" y="6184430"/>
            <a:ext cx="1759186" cy="391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1206514" y="6035564"/>
            <a:ext cx="740819" cy="29773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57200" y="2699927"/>
            <a:ext cx="1841486" cy="16933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descr="スクリーンショット 2012-10-28 23.00.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296" y="1429925"/>
            <a:ext cx="4181593" cy="2775608"/>
          </a:xfrm>
          <a:prstGeom prst="rect">
            <a:avLst/>
          </a:prstGeom>
          <a:ln>
            <a:solidFill>
              <a:srgbClr val="000000"/>
            </a:solidFill>
          </a:ln>
        </p:spPr>
      </p:pic>
      <p:sp>
        <p:nvSpPr>
          <p:cNvPr id="13" name="テキスト ボックス 12"/>
          <p:cNvSpPr txBox="1"/>
          <p:nvPr/>
        </p:nvSpPr>
        <p:spPr>
          <a:xfrm>
            <a:off x="3706519" y="6391112"/>
            <a:ext cx="4933750" cy="369332"/>
          </a:xfrm>
          <a:prstGeom prst="rect">
            <a:avLst/>
          </a:prstGeom>
          <a:solidFill>
            <a:srgbClr val="FAE6D3"/>
          </a:solidFill>
        </p:spPr>
        <p:txBody>
          <a:bodyPr wrap="none" rtlCol="0">
            <a:spAutoFit/>
          </a:bodyPr>
          <a:lstStyle/>
          <a:p>
            <a:r>
              <a:rPr kumimoji="1" lang="en-US" altLang="ja-JP" dirty="0" err="1" smtClean="0"/>
              <a:t>AndroidManifest.xml</a:t>
            </a:r>
            <a:r>
              <a:rPr kumimoji="1" lang="ja-JP" altLang="en-US" dirty="0" smtClean="0"/>
              <a:t>の「</a:t>
            </a:r>
            <a:r>
              <a:rPr kumimoji="1" lang="en-US" altLang="ja-JP" dirty="0" smtClean="0"/>
              <a:t>Permissions</a:t>
            </a:r>
            <a:r>
              <a:rPr kumimoji="1" lang="ja-JP" altLang="en-US" dirty="0" smtClean="0"/>
              <a:t>」タブ</a:t>
            </a:r>
            <a:endParaRPr kumimoji="1" lang="ja-JP" altLang="en-US" dirty="0"/>
          </a:p>
        </p:txBody>
      </p:sp>
      <p:sp>
        <p:nvSpPr>
          <p:cNvPr id="14" name="正方形/長方形 13"/>
          <p:cNvSpPr/>
          <p:nvPr/>
        </p:nvSpPr>
        <p:spPr>
          <a:xfrm>
            <a:off x="3466173" y="1822927"/>
            <a:ext cx="635457" cy="29773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14" idx="1"/>
          </p:cNvCxnSpPr>
          <p:nvPr/>
        </p:nvCxnSpPr>
        <p:spPr>
          <a:xfrm flipH="1">
            <a:off x="2201333" y="1971793"/>
            <a:ext cx="1264840" cy="728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flipV="1">
            <a:off x="2878667" y="2699927"/>
            <a:ext cx="2549407" cy="1505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a:off x="5851407" y="3104444"/>
            <a:ext cx="10254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863264" y="4265038"/>
            <a:ext cx="4027102" cy="369332"/>
          </a:xfrm>
          <a:prstGeom prst="rect">
            <a:avLst/>
          </a:prstGeom>
          <a:solidFill>
            <a:srgbClr val="FAE6D3"/>
          </a:solidFill>
        </p:spPr>
        <p:txBody>
          <a:bodyPr wrap="none" rtlCol="0">
            <a:spAutoFit/>
          </a:bodyPr>
          <a:lstStyle/>
          <a:p>
            <a:r>
              <a:rPr kumimoji="1" lang="ja-JP" altLang="en-US" dirty="0" smtClean="0"/>
              <a:t>「</a:t>
            </a:r>
            <a:r>
              <a:rPr kumimoji="1" lang="en-US" altLang="ja-JP" dirty="0" err="1" smtClean="0"/>
              <a:t>andoid.permission.INTERNET</a:t>
            </a:r>
            <a:r>
              <a:rPr kumimoji="1" lang="ja-JP" altLang="en-US" dirty="0" smtClean="0"/>
              <a:t>」</a:t>
            </a:r>
            <a:endParaRPr kumimoji="1" lang="ja-JP" altLang="en-US" dirty="0"/>
          </a:p>
        </p:txBody>
      </p:sp>
      <p:sp>
        <p:nvSpPr>
          <p:cNvPr id="4" name="テキスト ボックス 3"/>
          <p:cNvSpPr txBox="1"/>
          <p:nvPr/>
        </p:nvSpPr>
        <p:spPr>
          <a:xfrm>
            <a:off x="6608944" y="1060593"/>
            <a:ext cx="2031325" cy="369332"/>
          </a:xfrm>
          <a:prstGeom prst="rect">
            <a:avLst/>
          </a:prstGeom>
          <a:noFill/>
        </p:spPr>
        <p:txBody>
          <a:bodyPr wrap="none" rtlCol="0">
            <a:spAutoFit/>
          </a:bodyPr>
          <a:lstStyle/>
          <a:p>
            <a:r>
              <a:rPr lang="en-US" altLang="ja-JP" b="1" dirty="0">
                <a:solidFill>
                  <a:srgbClr val="FF0000"/>
                </a:solidFill>
              </a:rPr>
              <a:t>※</a:t>
            </a:r>
            <a:r>
              <a:rPr lang="ja-JP" altLang="en-US" b="1" dirty="0">
                <a:solidFill>
                  <a:srgbClr val="FF0000"/>
                </a:solidFill>
              </a:rPr>
              <a:t>今回は必要ない</a:t>
            </a:r>
            <a:endParaRPr kumimoji="1" lang="ja-JP" altLang="en-US" b="1" dirty="0">
              <a:solidFill>
                <a:srgbClr val="FF0000"/>
              </a:solidFill>
            </a:endParaRPr>
          </a:p>
        </p:txBody>
      </p:sp>
    </p:spTree>
    <p:extLst>
      <p:ext uri="{BB962C8B-B14F-4D97-AF65-F5344CB8AC3E}">
        <p14:creationId xmlns:p14="http://schemas.microsoft.com/office/powerpoint/2010/main" val="2323554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sp>
        <p:nvSpPr>
          <p:cNvPr id="3" name="テキスト ボックス 2"/>
          <p:cNvSpPr txBox="1"/>
          <p:nvPr/>
        </p:nvSpPr>
        <p:spPr>
          <a:xfrm>
            <a:off x="1253281" y="2923773"/>
            <a:ext cx="6647974" cy="646331"/>
          </a:xfrm>
          <a:prstGeom prst="rect">
            <a:avLst/>
          </a:prstGeom>
          <a:noFill/>
        </p:spPr>
        <p:txBody>
          <a:bodyPr wrap="none" rtlCol="0">
            <a:spAutoFit/>
          </a:bodyPr>
          <a:lstStyle/>
          <a:p>
            <a:r>
              <a:rPr kumimoji="1" lang="ja-JP" altLang="en-US" sz="3600" dirty="0" smtClean="0"/>
              <a:t>皆さん自分で確認してみよう！</a:t>
            </a:r>
            <a:endParaRPr kumimoji="1" lang="ja-JP" altLang="en-US" sz="3600" dirty="0"/>
          </a:p>
        </p:txBody>
      </p:sp>
    </p:spTree>
    <p:extLst>
      <p:ext uri="{BB962C8B-B14F-4D97-AF65-F5344CB8AC3E}">
        <p14:creationId xmlns:p14="http://schemas.microsoft.com/office/powerpoint/2010/main" val="3965585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ネットワークアクセス</a:t>
            </a:r>
            <a:endParaRPr kumimoji="1" lang="ja-JP" altLang="en-US" dirty="0"/>
          </a:p>
        </p:txBody>
      </p:sp>
    </p:spTree>
    <p:extLst>
      <p:ext uri="{BB962C8B-B14F-4D97-AF65-F5344CB8AC3E}">
        <p14:creationId xmlns:p14="http://schemas.microsoft.com/office/powerpoint/2010/main" val="18923147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WebAPI</a:t>
            </a:r>
            <a:r>
              <a:rPr kumimoji="1" lang="ja-JP" altLang="en-US" dirty="0" smtClean="0"/>
              <a:t>の使用</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kumimoji="1" lang="en-US" altLang="ja-JP" dirty="0" err="1" smtClean="0"/>
              <a:t>WeatherHacks</a:t>
            </a:r>
            <a:r>
              <a:rPr kumimoji="1" lang="ja-JP" altLang="en-US" dirty="0" smtClean="0"/>
              <a:t>の天気予報情報を</a:t>
            </a:r>
            <a:r>
              <a:rPr kumimoji="1" lang="en-US" altLang="ja-JP" dirty="0" err="1" smtClean="0"/>
              <a:t>WebAPI</a:t>
            </a:r>
            <a:r>
              <a:rPr lang="ja-JP" altLang="en-US" dirty="0" smtClean="0"/>
              <a:t>で取得</a:t>
            </a:r>
            <a:endParaRPr lang="en-US" altLang="ja-JP" dirty="0" smtClean="0"/>
          </a:p>
          <a:p>
            <a:pPr lvl="1"/>
            <a:r>
              <a:rPr lang="en-US" altLang="ja-JP" dirty="0">
                <a:hlinkClick r:id="rId2"/>
              </a:rPr>
              <a:t>http://</a:t>
            </a:r>
            <a:r>
              <a:rPr lang="en-US" altLang="ja-JP" dirty="0" err="1">
                <a:hlinkClick r:id="rId2"/>
              </a:rPr>
              <a:t>weather.livedoor.com</a:t>
            </a:r>
            <a:r>
              <a:rPr lang="en-US" altLang="ja-JP" dirty="0">
                <a:hlinkClick r:id="rId2"/>
              </a:rPr>
              <a:t>/</a:t>
            </a:r>
            <a:r>
              <a:rPr lang="en-US" altLang="ja-JP" dirty="0" err="1">
                <a:hlinkClick r:id="rId2"/>
              </a:rPr>
              <a:t>weather_hacks</a:t>
            </a:r>
            <a:r>
              <a:rPr lang="en-US" altLang="ja-JP" dirty="0">
                <a:hlinkClick r:id="rId2"/>
              </a:rPr>
              <a:t>/</a:t>
            </a:r>
            <a:r>
              <a:rPr lang="en-US" altLang="ja-JP" dirty="0" err="1">
                <a:hlinkClick r:id="rId2"/>
              </a:rPr>
              <a:t>webservice</a:t>
            </a:r>
            <a:endParaRPr kumimoji="1" lang="en-US" altLang="ja-JP" dirty="0" smtClean="0"/>
          </a:p>
          <a:p>
            <a:r>
              <a:rPr lang="ja-JP" altLang="en-US" dirty="0" smtClean="0"/>
              <a:t>ネットワークアクセスのように時間の掛かる処理はスレッドを使う必要がある</a:t>
            </a:r>
            <a:endParaRPr lang="en-US" altLang="ja-JP" dirty="0" smtClean="0"/>
          </a:p>
          <a:p>
            <a:r>
              <a:rPr lang="ja-JP" altLang="en-US" dirty="0" smtClean="0"/>
              <a:t>レスポンスは</a:t>
            </a:r>
            <a:r>
              <a:rPr lang="en-US" altLang="ja-JP" dirty="0" smtClean="0"/>
              <a:t>JSON</a:t>
            </a:r>
            <a:r>
              <a:rPr lang="ja-JP" altLang="en-US" dirty="0" smtClean="0"/>
              <a:t>で返却されるのでパースする</a:t>
            </a:r>
            <a:endParaRPr lang="en-US" altLang="ja-JP" dirty="0"/>
          </a:p>
          <a:p>
            <a:r>
              <a:rPr lang="en-US" altLang="ja-JP" dirty="0" smtClean="0"/>
              <a:t>JSON</a:t>
            </a:r>
            <a:r>
              <a:rPr lang="ja-JP" altLang="en-US" dirty="0" smtClean="0"/>
              <a:t>のパースは</a:t>
            </a:r>
            <a:r>
              <a:rPr lang="en-US" altLang="ja-JP" dirty="0" err="1" smtClean="0"/>
              <a:t>JSONObject</a:t>
            </a:r>
            <a:r>
              <a:rPr lang="ja-JP" altLang="en-US" dirty="0" smtClean="0"/>
              <a:t>ではなくライブラリを使う方が楽</a:t>
            </a:r>
            <a:endParaRPr lang="en-US" altLang="ja-JP" dirty="0" smtClean="0"/>
          </a:p>
          <a:p>
            <a:r>
              <a:rPr lang="en-US" altLang="ja-JP" dirty="0"/>
              <a:t>JSONIC : </a:t>
            </a:r>
            <a:r>
              <a:rPr lang="en-US" altLang="ja-JP" dirty="0">
                <a:hlinkClick r:id="rId3"/>
              </a:rPr>
              <a:t>http://jsonic.sourceforge.jp</a:t>
            </a:r>
            <a:r>
              <a:rPr lang="en-US" altLang="ja-JP" dirty="0" smtClean="0">
                <a:hlinkClick r:id="rId3"/>
              </a:rPr>
              <a:t>/</a:t>
            </a:r>
            <a:endParaRPr lang="en-US" altLang="ja-JP" dirty="0" smtClean="0"/>
          </a:p>
          <a:p>
            <a:pPr lvl="1"/>
            <a:r>
              <a:rPr lang="en-US" altLang="ja-JP" dirty="0" smtClean="0"/>
              <a:t>POJO</a:t>
            </a:r>
            <a:r>
              <a:rPr lang="ja-JP" altLang="en-US" dirty="0" smtClean="0"/>
              <a:t>の型の</a:t>
            </a:r>
            <a:r>
              <a:rPr lang="en-US" altLang="ja-JP" dirty="0" smtClean="0"/>
              <a:t>Java</a:t>
            </a:r>
            <a:r>
              <a:rPr lang="ja-JP" altLang="en-US" dirty="0" smtClean="0"/>
              <a:t>クラスを作成しておくことで、メンバ変数に各</a:t>
            </a:r>
            <a:r>
              <a:rPr lang="en-US" altLang="ja-JP" dirty="0" smtClean="0"/>
              <a:t>JSON</a:t>
            </a:r>
            <a:r>
              <a:rPr lang="ja-JP" altLang="en-US" dirty="0" smtClean="0"/>
              <a:t>のパラメータを入れることができる</a:t>
            </a:r>
            <a:endParaRPr lang="en-US" altLang="ja-JP" dirty="0" smtClean="0"/>
          </a:p>
        </p:txBody>
      </p:sp>
    </p:spTree>
    <p:extLst>
      <p:ext uri="{BB962C8B-B14F-4D97-AF65-F5344CB8AC3E}">
        <p14:creationId xmlns:p14="http://schemas.microsoft.com/office/powerpoint/2010/main" val="2071762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JSON</a:t>
            </a:r>
            <a:r>
              <a:rPr kumimoji="1" lang="ja-JP" altLang="en-US" dirty="0" smtClean="0"/>
              <a:t>のパース</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lang="en-US" altLang="ja-JP" dirty="0" err="1" smtClean="0"/>
              <a:t>Json</a:t>
            </a:r>
            <a:r>
              <a:rPr lang="en-US" altLang="ja-JP" dirty="0" smtClean="0"/>
              <a:t> Parser Online</a:t>
            </a:r>
          </a:p>
          <a:p>
            <a:pPr lvl="1"/>
            <a:r>
              <a:rPr lang="en-US" altLang="ja-JP" dirty="0" smtClean="0"/>
              <a:t>JSON</a:t>
            </a:r>
            <a:r>
              <a:rPr lang="ja-JP" altLang="en-US" dirty="0" smtClean="0"/>
              <a:t>を見やすくするサイト</a:t>
            </a:r>
            <a:endParaRPr lang="en-US" altLang="ja-JP" dirty="0" smtClean="0"/>
          </a:p>
          <a:p>
            <a:pPr lvl="1"/>
            <a:r>
              <a:rPr lang="en-US" altLang="ja-JP" dirty="0">
                <a:hlinkClick r:id="rId2"/>
              </a:rPr>
              <a:t>http://json.parser.online.fr</a:t>
            </a:r>
            <a:r>
              <a:rPr lang="en-US" altLang="ja-JP" dirty="0" smtClean="0">
                <a:hlinkClick r:id="rId2"/>
              </a:rPr>
              <a:t>/</a:t>
            </a:r>
            <a:endParaRPr lang="en-US" altLang="ja-JP" dirty="0" smtClean="0"/>
          </a:p>
        </p:txBody>
      </p:sp>
    </p:spTree>
    <p:extLst>
      <p:ext uri="{BB962C8B-B14F-4D97-AF65-F5344CB8AC3E}">
        <p14:creationId xmlns:p14="http://schemas.microsoft.com/office/powerpoint/2010/main" val="2870354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JSON</a:t>
            </a:r>
            <a:r>
              <a:rPr kumimoji="1" lang="ja-JP" altLang="en-US" dirty="0" smtClean="0"/>
              <a:t>の例</a:t>
            </a:r>
            <a:endParaRPr kumimoji="1" lang="ja-JP" altLang="en-US" dirty="0"/>
          </a:p>
        </p:txBody>
      </p:sp>
      <p:pic>
        <p:nvPicPr>
          <p:cNvPr id="4" name="図 3" descr="スクリーンショット 2013-07-13 1.0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31" y="1282289"/>
            <a:ext cx="7778261" cy="5360786"/>
          </a:xfrm>
          <a:prstGeom prst="rect">
            <a:avLst/>
          </a:prstGeom>
        </p:spPr>
      </p:pic>
      <p:sp>
        <p:nvSpPr>
          <p:cNvPr id="5" name="テキスト ボックス 4"/>
          <p:cNvSpPr txBox="1"/>
          <p:nvPr/>
        </p:nvSpPr>
        <p:spPr>
          <a:xfrm>
            <a:off x="586153" y="4582391"/>
            <a:ext cx="7997690" cy="369332"/>
          </a:xfrm>
          <a:prstGeom prst="rect">
            <a:avLst/>
          </a:prstGeom>
          <a:solidFill>
            <a:srgbClr val="FFFFFF"/>
          </a:solidFill>
        </p:spPr>
        <p:txBody>
          <a:bodyPr wrap="none" rtlCol="0">
            <a:spAutoFit/>
          </a:bodyPr>
          <a:lstStyle/>
          <a:p>
            <a:r>
              <a:rPr kumimoji="1" lang="en-US" altLang="ja-JP" dirty="0">
                <a:hlinkClick r:id="rId3"/>
              </a:rPr>
              <a:t>http://</a:t>
            </a:r>
            <a:r>
              <a:rPr kumimoji="1" lang="en-US" altLang="ja-JP" dirty="0" err="1">
                <a:hlinkClick r:id="rId3"/>
              </a:rPr>
              <a:t>weather.livedoor.com</a:t>
            </a:r>
            <a:r>
              <a:rPr kumimoji="1" lang="en-US" altLang="ja-JP" dirty="0">
                <a:hlinkClick r:id="rId3"/>
              </a:rPr>
              <a:t>/forecast/</a:t>
            </a:r>
            <a:r>
              <a:rPr kumimoji="1" lang="en-US" altLang="ja-JP" dirty="0" err="1">
                <a:hlinkClick r:id="rId3"/>
              </a:rPr>
              <a:t>webservice</a:t>
            </a:r>
            <a:r>
              <a:rPr kumimoji="1" lang="en-US" altLang="ja-JP" dirty="0">
                <a:hlinkClick r:id="rId3"/>
              </a:rPr>
              <a:t>/</a:t>
            </a:r>
            <a:r>
              <a:rPr kumimoji="1" lang="en-US" altLang="ja-JP" dirty="0" err="1">
                <a:hlinkClick r:id="rId3"/>
              </a:rPr>
              <a:t>json</a:t>
            </a:r>
            <a:r>
              <a:rPr kumimoji="1" lang="en-US" altLang="ja-JP" dirty="0">
                <a:hlinkClick r:id="rId3"/>
              </a:rPr>
              <a:t>/v1?city=180010</a:t>
            </a:r>
            <a:endParaRPr kumimoji="1" lang="ja-JP" altLang="en-US" dirty="0"/>
          </a:p>
        </p:txBody>
      </p:sp>
    </p:spTree>
    <p:extLst>
      <p:ext uri="{BB962C8B-B14F-4D97-AF65-F5344CB8AC3E}">
        <p14:creationId xmlns:p14="http://schemas.microsoft.com/office/powerpoint/2010/main" val="171465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アーキテクチャ</a:t>
            </a:r>
            <a:endParaRPr kumimoji="1" lang="ja-JP" altLang="en-US" dirty="0"/>
          </a:p>
        </p:txBody>
      </p:sp>
      <p:sp>
        <p:nvSpPr>
          <p:cNvPr id="32" name="Rectangle 20"/>
          <p:cNvSpPr>
            <a:spLocks noChangeArrowheads="1"/>
          </p:cNvSpPr>
          <p:nvPr/>
        </p:nvSpPr>
        <p:spPr bwMode="auto">
          <a:xfrm>
            <a:off x="685800" y="1524000"/>
            <a:ext cx="6443706" cy="4800600"/>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Rectangle 18"/>
          <p:cNvSpPr>
            <a:spLocks noChangeArrowheads="1"/>
          </p:cNvSpPr>
          <p:nvPr/>
        </p:nvSpPr>
        <p:spPr bwMode="auto">
          <a:xfrm>
            <a:off x="838199" y="1676400"/>
            <a:ext cx="6156605" cy="3048000"/>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AutoShape 4"/>
          <p:cNvSpPr>
            <a:spLocks noChangeArrowheads="1"/>
          </p:cNvSpPr>
          <p:nvPr/>
        </p:nvSpPr>
        <p:spPr bwMode="auto">
          <a:xfrm>
            <a:off x="2438400" y="5562600"/>
            <a:ext cx="4431326" cy="685800"/>
          </a:xfrm>
          <a:prstGeom prst="roundRect">
            <a:avLst>
              <a:gd name="adj" fmla="val 16667"/>
            </a:avLst>
          </a:pr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dirty="0" smtClean="0">
                <a:latin typeface="+mn-ea"/>
                <a:cs typeface="HGS創英角ﾎﾟｯﾌﾟ体" charset="0"/>
              </a:rPr>
              <a:t>Windows/Mac/Ubuntu</a:t>
            </a:r>
            <a:endParaRPr lang="en-US" altLang="ja-JP" sz="2000" dirty="0">
              <a:latin typeface="+mn-ea"/>
              <a:cs typeface="HGS創英角ﾎﾟｯﾌﾟ体" charset="0"/>
            </a:endParaRPr>
          </a:p>
        </p:txBody>
      </p:sp>
      <p:sp>
        <p:nvSpPr>
          <p:cNvPr id="35" name="AutoShape 5"/>
          <p:cNvSpPr>
            <a:spLocks noChangeArrowheads="1"/>
          </p:cNvSpPr>
          <p:nvPr/>
        </p:nvSpPr>
        <p:spPr bwMode="auto">
          <a:xfrm>
            <a:off x="2438400" y="4038600"/>
            <a:ext cx="4431326" cy="660400"/>
          </a:xfrm>
          <a:prstGeom prst="roundRect">
            <a:avLst>
              <a:gd name="adj" fmla="val 16667"/>
            </a:avLst>
          </a:prstGeom>
          <a:solidFill>
            <a:srgbClr val="CC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Linux Kernel</a:t>
            </a:r>
          </a:p>
        </p:txBody>
      </p:sp>
      <p:sp>
        <p:nvSpPr>
          <p:cNvPr id="36" name="AutoShape 6"/>
          <p:cNvSpPr>
            <a:spLocks noChangeArrowheads="1"/>
          </p:cNvSpPr>
          <p:nvPr/>
        </p:nvSpPr>
        <p:spPr bwMode="auto">
          <a:xfrm>
            <a:off x="2438400" y="2514600"/>
            <a:ext cx="4431326" cy="635000"/>
          </a:xfrm>
          <a:prstGeom prst="roundRect">
            <a:avLst>
              <a:gd name="adj" fmla="val 16667"/>
            </a:avLst>
          </a:prstGeom>
          <a:solidFill>
            <a:srgbClr val="FF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Dalvik</a:t>
            </a:r>
            <a:r>
              <a:rPr lang="ja-JP" altLang="en-US" sz="2000">
                <a:latin typeface="+mn-ea"/>
                <a:cs typeface="HGS創英角ﾎﾟｯﾌﾟ体" charset="0"/>
              </a:rPr>
              <a:t>仮想マシン</a:t>
            </a:r>
          </a:p>
        </p:txBody>
      </p:sp>
      <p:sp>
        <p:nvSpPr>
          <p:cNvPr id="37" name="AutoShape 7"/>
          <p:cNvSpPr>
            <a:spLocks noChangeArrowheads="1"/>
          </p:cNvSpPr>
          <p:nvPr/>
        </p:nvSpPr>
        <p:spPr bwMode="auto">
          <a:xfrm>
            <a:off x="2438400" y="1752600"/>
            <a:ext cx="4431326" cy="660400"/>
          </a:xfrm>
          <a:prstGeom prst="roundRect">
            <a:avLst>
              <a:gd name="adj" fmla="val 16667"/>
            </a:avLst>
          </a:pr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Android</a:t>
            </a:r>
            <a:r>
              <a:rPr lang="ja-JP" altLang="en-US" sz="2000">
                <a:latin typeface="+mn-ea"/>
                <a:cs typeface="HGS創英角ﾎﾟｯﾌﾟ体" charset="0"/>
              </a:rPr>
              <a:t>アプリ</a:t>
            </a:r>
          </a:p>
        </p:txBody>
      </p:sp>
      <p:sp>
        <p:nvSpPr>
          <p:cNvPr id="38" name="AutoShape 8"/>
          <p:cNvSpPr>
            <a:spLocks noChangeArrowheads="1"/>
          </p:cNvSpPr>
          <p:nvPr/>
        </p:nvSpPr>
        <p:spPr bwMode="auto">
          <a:xfrm>
            <a:off x="2438400" y="4800600"/>
            <a:ext cx="4431326" cy="660400"/>
          </a:xfrm>
          <a:prstGeom prst="roundRect">
            <a:avLst>
              <a:gd name="adj" fmla="val 16667"/>
            </a:avLst>
          </a:pr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ja-JP" altLang="en-US" sz="2000">
                <a:latin typeface="+mn-ea"/>
                <a:cs typeface="HGS創英角ﾎﾟｯﾌﾟ体" charset="0"/>
              </a:rPr>
              <a:t>仮想ハードウェア</a:t>
            </a:r>
            <a:r>
              <a:rPr lang="en-US" altLang="ja-JP" sz="2000">
                <a:latin typeface="+mn-ea"/>
                <a:cs typeface="HGS創英角ﾎﾟｯﾌﾟ体" charset="0"/>
              </a:rPr>
              <a:t>(ARM</a:t>
            </a:r>
            <a:r>
              <a:rPr lang="ja-JP" altLang="en-US" sz="2000">
                <a:latin typeface="+mn-ea"/>
                <a:cs typeface="HGS創英角ﾎﾟｯﾌﾟ体" charset="0"/>
              </a:rPr>
              <a:t>エミュレータ</a:t>
            </a:r>
            <a:r>
              <a:rPr lang="en-US" altLang="ja-JP" sz="2000">
                <a:latin typeface="+mn-ea"/>
                <a:cs typeface="HGS創英角ﾎﾟｯﾌﾟ体" charset="0"/>
              </a:rPr>
              <a:t>)</a:t>
            </a:r>
          </a:p>
        </p:txBody>
      </p:sp>
      <p:sp>
        <p:nvSpPr>
          <p:cNvPr id="39" name="AutoShape 9"/>
          <p:cNvSpPr>
            <a:spLocks noChangeArrowheads="1"/>
          </p:cNvSpPr>
          <p:nvPr/>
        </p:nvSpPr>
        <p:spPr bwMode="auto">
          <a:xfrm>
            <a:off x="2438400" y="3276600"/>
            <a:ext cx="4431326" cy="660400"/>
          </a:xfrm>
          <a:prstGeom prst="roundRect">
            <a:avLst>
              <a:gd name="adj" fmla="val 16667"/>
            </a:avLst>
          </a:prstGeom>
          <a:solidFill>
            <a:srgbClr val="CC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ja-JP" altLang="en-US" sz="2000">
                <a:latin typeface="+mn-ea"/>
                <a:cs typeface="HGS創英角ﾎﾟｯﾌﾟ体" charset="0"/>
              </a:rPr>
              <a:t>各種ミドルウェア</a:t>
            </a:r>
          </a:p>
        </p:txBody>
      </p:sp>
      <p:sp>
        <p:nvSpPr>
          <p:cNvPr id="40" name="AutoShape 10"/>
          <p:cNvSpPr>
            <a:spLocks/>
          </p:cNvSpPr>
          <p:nvPr/>
        </p:nvSpPr>
        <p:spPr bwMode="auto">
          <a:xfrm>
            <a:off x="2209800" y="4800600"/>
            <a:ext cx="76200" cy="1447800"/>
          </a:xfrm>
          <a:prstGeom prst="leftBracket">
            <a:avLst>
              <a:gd name="adj" fmla="val 158333"/>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1" name="Text Box 11"/>
          <p:cNvSpPr txBox="1">
            <a:spLocks noChangeArrowheads="1"/>
          </p:cNvSpPr>
          <p:nvPr/>
        </p:nvSpPr>
        <p:spPr bwMode="auto">
          <a:xfrm>
            <a:off x="1344278" y="52578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x86</a:t>
            </a:r>
          </a:p>
          <a:p>
            <a:pPr algn="ctr"/>
            <a:r>
              <a:rPr lang="en-US" altLang="ja-JP" sz="2000">
                <a:solidFill>
                  <a:srgbClr val="0000FF"/>
                </a:solidFill>
                <a:latin typeface="+mn-ea"/>
                <a:cs typeface="HGP創英角ﾎﾟｯﾌﾟ体" charset="0"/>
              </a:rPr>
              <a:t>Code</a:t>
            </a:r>
          </a:p>
        </p:txBody>
      </p:sp>
      <p:sp>
        <p:nvSpPr>
          <p:cNvPr id="42" name="AutoShape 12"/>
          <p:cNvSpPr>
            <a:spLocks/>
          </p:cNvSpPr>
          <p:nvPr/>
        </p:nvSpPr>
        <p:spPr bwMode="auto">
          <a:xfrm>
            <a:off x="2209800" y="2895600"/>
            <a:ext cx="76200" cy="1828800"/>
          </a:xfrm>
          <a:prstGeom prst="leftBracket">
            <a:avLst>
              <a:gd name="adj" fmla="val 20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3" name="Text Box 13"/>
          <p:cNvSpPr txBox="1">
            <a:spLocks noChangeArrowheads="1"/>
          </p:cNvSpPr>
          <p:nvPr/>
        </p:nvSpPr>
        <p:spPr bwMode="auto">
          <a:xfrm>
            <a:off x="1344278" y="35052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ARM</a:t>
            </a:r>
          </a:p>
          <a:p>
            <a:pPr algn="ctr"/>
            <a:r>
              <a:rPr lang="en-US" altLang="ja-JP" sz="2000">
                <a:solidFill>
                  <a:srgbClr val="0000FF"/>
                </a:solidFill>
                <a:latin typeface="+mn-ea"/>
                <a:cs typeface="HGP創英角ﾎﾟｯﾌﾟ体" charset="0"/>
              </a:rPr>
              <a:t>Code</a:t>
            </a:r>
          </a:p>
        </p:txBody>
      </p:sp>
      <p:sp>
        <p:nvSpPr>
          <p:cNvPr id="44" name="AutoShape 14"/>
          <p:cNvSpPr>
            <a:spLocks/>
          </p:cNvSpPr>
          <p:nvPr/>
        </p:nvSpPr>
        <p:spPr bwMode="auto">
          <a:xfrm>
            <a:off x="2209800" y="1752600"/>
            <a:ext cx="76200" cy="1066800"/>
          </a:xfrm>
          <a:prstGeom prst="leftBracket">
            <a:avLst>
              <a:gd name="adj" fmla="val 116667"/>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5" name="Text Box 15"/>
          <p:cNvSpPr txBox="1">
            <a:spLocks noChangeArrowheads="1"/>
          </p:cNvSpPr>
          <p:nvPr/>
        </p:nvSpPr>
        <p:spPr bwMode="auto">
          <a:xfrm>
            <a:off x="1344278" y="19050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Java</a:t>
            </a:r>
          </a:p>
          <a:p>
            <a:pPr algn="ctr"/>
            <a:r>
              <a:rPr lang="en-US" altLang="ja-JP" sz="2000">
                <a:solidFill>
                  <a:srgbClr val="0000FF"/>
                </a:solidFill>
                <a:latin typeface="+mn-ea"/>
                <a:cs typeface="HGP創英角ﾎﾟｯﾌﾟ体" charset="0"/>
              </a:rPr>
              <a:t>Code</a:t>
            </a:r>
          </a:p>
        </p:txBody>
      </p:sp>
      <p:sp>
        <p:nvSpPr>
          <p:cNvPr id="46" name="AutoShape 16"/>
          <p:cNvSpPr>
            <a:spLocks noChangeArrowheads="1"/>
          </p:cNvSpPr>
          <p:nvPr/>
        </p:nvSpPr>
        <p:spPr bwMode="auto">
          <a:xfrm>
            <a:off x="7315200" y="1676400"/>
            <a:ext cx="1524000" cy="1219200"/>
          </a:xfrm>
          <a:prstGeom prst="wedgeRectCallout">
            <a:avLst>
              <a:gd name="adj1" fmla="val -106875"/>
              <a:gd name="adj2" fmla="val -6769"/>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ja-JP" altLang="en-US">
                <a:latin typeface="+mn-ea"/>
                <a:cs typeface="HGP創英角ﾎﾟｯﾌﾟ体" charset="0"/>
              </a:rPr>
              <a:t>ブラウザ</a:t>
            </a:r>
            <a:endParaRPr lang="en-US" altLang="ja-JP">
              <a:latin typeface="+mn-ea"/>
              <a:cs typeface="HGP創英角ﾎﾟｯﾌﾟ体" charset="0"/>
            </a:endParaRPr>
          </a:p>
          <a:p>
            <a:pPr algn="ctr"/>
            <a:r>
              <a:rPr lang="en-US" altLang="ja-JP">
                <a:latin typeface="+mn-ea"/>
                <a:cs typeface="HGP創英角ﾎﾟｯﾌﾟ体" charset="0"/>
              </a:rPr>
              <a:t>Google Map</a:t>
            </a:r>
          </a:p>
          <a:p>
            <a:pPr algn="ctr"/>
            <a:r>
              <a:rPr lang="ja-JP" altLang="en-US">
                <a:latin typeface="+mn-ea"/>
                <a:cs typeface="HGP創英角ﾎﾟｯﾌﾟ体" charset="0"/>
              </a:rPr>
              <a:t>メール</a:t>
            </a:r>
            <a:endParaRPr lang="en-US" altLang="ja-JP">
              <a:latin typeface="+mn-ea"/>
              <a:cs typeface="HGP創英角ﾎﾟｯﾌﾟ体" charset="0"/>
            </a:endParaRPr>
          </a:p>
          <a:p>
            <a:pPr algn="ctr"/>
            <a:r>
              <a:rPr lang="ja-JP" altLang="en-US">
                <a:latin typeface="+mn-ea"/>
                <a:cs typeface="HGP創英角ﾎﾟｯﾌﾟ体" charset="0"/>
              </a:rPr>
              <a:t>・・・</a:t>
            </a:r>
          </a:p>
        </p:txBody>
      </p:sp>
      <p:sp>
        <p:nvSpPr>
          <p:cNvPr id="47" name="AutoShape 17"/>
          <p:cNvSpPr>
            <a:spLocks noChangeArrowheads="1"/>
          </p:cNvSpPr>
          <p:nvPr/>
        </p:nvSpPr>
        <p:spPr bwMode="auto">
          <a:xfrm>
            <a:off x="7239000" y="3657600"/>
            <a:ext cx="1524000" cy="1600200"/>
          </a:xfrm>
          <a:prstGeom prst="wedgeRectCallout">
            <a:avLst>
              <a:gd name="adj1" fmla="val -100625"/>
              <a:gd name="adj2" fmla="val -41468"/>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altLang="ja-JP">
                <a:latin typeface="+mn-ea"/>
                <a:cs typeface="HGP創英角ﾎﾟｯﾌﾟ体" charset="0"/>
              </a:rPr>
              <a:t>libc</a:t>
            </a:r>
          </a:p>
          <a:p>
            <a:pPr algn="ctr"/>
            <a:r>
              <a:rPr lang="en-US" altLang="ja-JP">
                <a:latin typeface="+mn-ea"/>
                <a:cs typeface="HGP創英角ﾎﾟｯﾌﾟ体" charset="0"/>
              </a:rPr>
              <a:t>Webkit</a:t>
            </a:r>
          </a:p>
          <a:p>
            <a:pPr algn="ctr"/>
            <a:r>
              <a:rPr lang="en-US" altLang="ja-JP">
                <a:latin typeface="+mn-ea"/>
                <a:cs typeface="HGP創英角ﾎﾟｯﾌﾟ体" charset="0"/>
              </a:rPr>
              <a:t>SQLite</a:t>
            </a:r>
          </a:p>
          <a:p>
            <a:pPr algn="ctr"/>
            <a:r>
              <a:rPr lang="en-US" altLang="ja-JP">
                <a:latin typeface="+mn-ea"/>
                <a:cs typeface="HGP創英角ﾎﾟｯﾌﾟ体" charset="0"/>
              </a:rPr>
              <a:t>OpenGL ES</a:t>
            </a:r>
          </a:p>
          <a:p>
            <a:pPr algn="ctr"/>
            <a:r>
              <a:rPr lang="ja-JP" altLang="en-US">
                <a:latin typeface="+mn-ea"/>
                <a:cs typeface="HGP創英角ﾎﾟｯﾌﾟ体" charset="0"/>
              </a:rPr>
              <a:t>・・・</a:t>
            </a:r>
          </a:p>
        </p:txBody>
      </p:sp>
      <p:sp>
        <p:nvSpPr>
          <p:cNvPr id="48" name="Text Box 19"/>
          <p:cNvSpPr txBox="1">
            <a:spLocks noChangeArrowheads="1"/>
          </p:cNvSpPr>
          <p:nvPr/>
        </p:nvSpPr>
        <p:spPr bwMode="auto">
          <a:xfrm>
            <a:off x="990600" y="2946400"/>
            <a:ext cx="692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dirty="0">
                <a:latin typeface="+mn-ea"/>
                <a:cs typeface="HG丸ｺﾞｼｯｸM-PRO" charset="0"/>
              </a:rPr>
              <a:t>実機</a:t>
            </a:r>
          </a:p>
        </p:txBody>
      </p:sp>
      <p:sp>
        <p:nvSpPr>
          <p:cNvPr id="49" name="Text Box 21"/>
          <p:cNvSpPr txBox="1">
            <a:spLocks noChangeArrowheads="1"/>
          </p:cNvSpPr>
          <p:nvPr/>
        </p:nvSpPr>
        <p:spPr bwMode="auto">
          <a:xfrm>
            <a:off x="914400" y="4876800"/>
            <a:ext cx="1200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a:latin typeface="+mn-ea"/>
                <a:cs typeface="HG丸ｺﾞｼｯｸM-PRO" charset="0"/>
              </a:rPr>
              <a:t>開発環境</a:t>
            </a:r>
          </a:p>
        </p:txBody>
      </p:sp>
    </p:spTree>
    <p:extLst>
      <p:ext uri="{BB962C8B-B14F-4D97-AF65-F5344CB8AC3E}">
        <p14:creationId xmlns:p14="http://schemas.microsoft.com/office/powerpoint/2010/main" val="3434774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AsyncTask</a:t>
            </a:r>
            <a:r>
              <a:rPr kumimoji="1" lang="ja-JP" altLang="en-US" dirty="0" smtClean="0"/>
              <a:t>を使う</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kumimoji="1" lang="en-US" altLang="ja-JP" dirty="0" smtClean="0"/>
              <a:t>UI</a:t>
            </a:r>
            <a:r>
              <a:rPr kumimoji="1" lang="ja-JP" altLang="en-US" dirty="0" smtClean="0"/>
              <a:t>スレッドで時間の掛かる処理をしてはいけない</a:t>
            </a:r>
            <a:endParaRPr kumimoji="1" lang="en-US" altLang="ja-JP" dirty="0" smtClean="0"/>
          </a:p>
          <a:p>
            <a:pPr lvl="1"/>
            <a:r>
              <a:rPr lang="en-US" altLang="ja-JP" dirty="0" smtClean="0"/>
              <a:t>ANR : Application Not Responding</a:t>
            </a:r>
            <a:r>
              <a:rPr lang="ja-JP" altLang="en-US" dirty="0" smtClean="0"/>
              <a:t>が出る</a:t>
            </a:r>
            <a:endParaRPr kumimoji="1" lang="en-US" altLang="ja-JP" dirty="0" smtClean="0"/>
          </a:p>
          <a:p>
            <a:r>
              <a:rPr lang="en-US" altLang="ja-JP" dirty="0" err="1" smtClean="0"/>
              <a:t>AsyncTask</a:t>
            </a:r>
            <a:r>
              <a:rPr lang="ja-JP" altLang="en-US" dirty="0" smtClean="0"/>
              <a:t>クラスはバックグラウンド処理を行う際によく使われる</a:t>
            </a:r>
            <a:endParaRPr lang="en-US" altLang="ja-JP" dirty="0" smtClean="0"/>
          </a:p>
          <a:p>
            <a:pPr lvl="1"/>
            <a:r>
              <a:rPr lang="en-US" altLang="ja-JP" dirty="0" err="1" smtClean="0"/>
              <a:t>onPreExecute</a:t>
            </a:r>
            <a:r>
              <a:rPr lang="en-US" altLang="ja-JP" dirty="0" smtClean="0"/>
              <a:t>()      : </a:t>
            </a:r>
            <a:r>
              <a:rPr lang="ja-JP" altLang="en-US" dirty="0" smtClean="0"/>
              <a:t>処理前に呼ばれる</a:t>
            </a:r>
            <a:endParaRPr lang="en-US" altLang="ja-JP" dirty="0" smtClean="0"/>
          </a:p>
          <a:p>
            <a:pPr lvl="1"/>
            <a:r>
              <a:rPr lang="en-US" altLang="ja-JP" dirty="0" err="1" smtClean="0"/>
              <a:t>doInBackground</a:t>
            </a:r>
            <a:r>
              <a:rPr lang="en-US" altLang="ja-JP" dirty="0" smtClean="0"/>
              <a:t>()  : </a:t>
            </a:r>
            <a:r>
              <a:rPr lang="ja-JP" altLang="en-US" dirty="0" smtClean="0"/>
              <a:t>バックグラウンド処理</a:t>
            </a:r>
            <a:endParaRPr lang="en-US" altLang="ja-JP" dirty="0" smtClean="0"/>
          </a:p>
          <a:p>
            <a:pPr lvl="1"/>
            <a:r>
              <a:rPr lang="en-US" altLang="ja-JP" dirty="0" err="1" smtClean="0"/>
              <a:t>onPostExecute</a:t>
            </a:r>
            <a:r>
              <a:rPr lang="en-US" altLang="ja-JP" dirty="0" smtClean="0"/>
              <a:t>()     : </a:t>
            </a:r>
            <a:r>
              <a:rPr lang="ja-JP" altLang="en-US" dirty="0" smtClean="0"/>
              <a:t>処理が完了した時に呼ばれる</a:t>
            </a:r>
            <a:endParaRPr lang="en-US" altLang="ja-JP" dirty="0" smtClean="0"/>
          </a:p>
          <a:p>
            <a:pPr lvl="1"/>
            <a:r>
              <a:rPr lang="en-US" altLang="ja-JP" dirty="0">
                <a:hlinkClick r:id="rId2"/>
              </a:rPr>
              <a:t>http://</a:t>
            </a:r>
            <a:r>
              <a:rPr lang="en-US" altLang="ja-JP" dirty="0" err="1">
                <a:hlinkClick r:id="rId2"/>
              </a:rPr>
              <a:t>developer.android.com</a:t>
            </a:r>
            <a:r>
              <a:rPr lang="en-US" altLang="ja-JP" dirty="0">
                <a:hlinkClick r:id="rId2"/>
              </a:rPr>
              <a:t>/</a:t>
            </a:r>
            <a:r>
              <a:rPr lang="en-US" altLang="ja-JP" dirty="0" err="1">
                <a:hlinkClick r:id="rId2"/>
              </a:rPr>
              <a:t>intl</a:t>
            </a:r>
            <a:r>
              <a:rPr lang="en-US" altLang="ja-JP" dirty="0">
                <a:hlinkClick r:id="rId2"/>
              </a:rPr>
              <a:t>/</a:t>
            </a:r>
            <a:r>
              <a:rPr lang="en-US" altLang="ja-JP" dirty="0" err="1">
                <a:hlinkClick r:id="rId2"/>
              </a:rPr>
              <a:t>ja</a:t>
            </a:r>
            <a:r>
              <a:rPr lang="en-US" altLang="ja-JP" dirty="0">
                <a:hlinkClick r:id="rId2"/>
              </a:rPr>
              <a:t>/reference/android/</a:t>
            </a:r>
            <a:r>
              <a:rPr lang="en-US" altLang="ja-JP" dirty="0" err="1">
                <a:hlinkClick r:id="rId2"/>
              </a:rPr>
              <a:t>os</a:t>
            </a:r>
            <a:r>
              <a:rPr lang="en-US" altLang="ja-JP" dirty="0">
                <a:hlinkClick r:id="rId2"/>
              </a:rPr>
              <a:t>/</a:t>
            </a:r>
            <a:r>
              <a:rPr lang="en-US" altLang="ja-JP" dirty="0" err="1" smtClean="0">
                <a:hlinkClick r:id="rId2"/>
              </a:rPr>
              <a:t>AsyncTask.html</a:t>
            </a:r>
            <a:endParaRPr lang="en-US" altLang="ja-JP" dirty="0" smtClean="0"/>
          </a:p>
        </p:txBody>
      </p:sp>
    </p:spTree>
    <p:extLst>
      <p:ext uri="{BB962C8B-B14F-4D97-AF65-F5344CB8AC3E}">
        <p14:creationId xmlns:p14="http://schemas.microsoft.com/office/powerpoint/2010/main" val="1688178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6170247" y="1534749"/>
            <a:ext cx="2575168" cy="4249615"/>
          </a:xfrm>
          <a:prstGeom prst="rect">
            <a:avLst/>
          </a:prstGeom>
          <a:solidFill>
            <a:srgbClr val="FFEB6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71230" y="1524000"/>
            <a:ext cx="5597769" cy="4249615"/>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smtClean="0"/>
              <a:t>処理概要</a:t>
            </a:r>
            <a:endParaRPr kumimoji="1" lang="ja-JP" altLang="en-US" dirty="0"/>
          </a:p>
        </p:txBody>
      </p:sp>
      <p:sp>
        <p:nvSpPr>
          <p:cNvPr id="4" name="角丸四角形 3"/>
          <p:cNvSpPr/>
          <p:nvPr/>
        </p:nvSpPr>
        <p:spPr>
          <a:xfrm>
            <a:off x="713153" y="181707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取得ボタン</a:t>
            </a:r>
            <a:endParaRPr kumimoji="1" lang="ja-JP" altLang="en-US" dirty="0">
              <a:solidFill>
                <a:schemeClr val="tx1"/>
              </a:solidFill>
            </a:endParaRPr>
          </a:p>
        </p:txBody>
      </p:sp>
      <p:sp>
        <p:nvSpPr>
          <p:cNvPr id="6" name="角丸四角形 5"/>
          <p:cNvSpPr/>
          <p:nvPr/>
        </p:nvSpPr>
        <p:spPr>
          <a:xfrm>
            <a:off x="3649784" y="1813169"/>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ダイアログを</a:t>
            </a:r>
            <a:endParaRPr kumimoji="1" lang="en-US" altLang="ja-JP" dirty="0" smtClean="0">
              <a:solidFill>
                <a:schemeClr val="tx1"/>
              </a:solidFill>
            </a:endParaRPr>
          </a:p>
          <a:p>
            <a:pPr algn="ctr"/>
            <a:r>
              <a:rPr kumimoji="1" lang="ja-JP" altLang="en-US" dirty="0" smtClean="0">
                <a:solidFill>
                  <a:schemeClr val="tx1"/>
                </a:solidFill>
              </a:rPr>
              <a:t>表示開始</a:t>
            </a:r>
            <a:endParaRPr kumimoji="1" lang="ja-JP" altLang="en-US" dirty="0">
              <a:solidFill>
                <a:schemeClr val="tx1"/>
              </a:solidFill>
            </a:endParaRPr>
          </a:p>
        </p:txBody>
      </p:sp>
      <p:cxnSp>
        <p:nvCxnSpPr>
          <p:cNvPr id="7" name="直線矢印コネクタ 6"/>
          <p:cNvCxnSpPr>
            <a:stCxn id="4" idx="3"/>
            <a:endCxn id="6" idx="1"/>
          </p:cNvCxnSpPr>
          <p:nvPr/>
        </p:nvCxnSpPr>
        <p:spPr>
          <a:xfrm flipV="1">
            <a:off x="2774461" y="2159977"/>
            <a:ext cx="875323" cy="390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角丸四角形 8"/>
          <p:cNvSpPr/>
          <p:nvPr/>
        </p:nvSpPr>
        <p:spPr>
          <a:xfrm>
            <a:off x="6381264" y="2592755"/>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データ取得</a:t>
            </a:r>
            <a:endParaRPr kumimoji="1" lang="ja-JP" altLang="en-US" dirty="0">
              <a:solidFill>
                <a:schemeClr val="tx1"/>
              </a:solidFill>
            </a:endParaRPr>
          </a:p>
        </p:txBody>
      </p:sp>
      <p:cxnSp>
        <p:nvCxnSpPr>
          <p:cNvPr id="10" name="直線矢印コネクタ 9"/>
          <p:cNvCxnSpPr>
            <a:stCxn id="6" idx="3"/>
            <a:endCxn id="9" idx="1"/>
          </p:cNvCxnSpPr>
          <p:nvPr/>
        </p:nvCxnSpPr>
        <p:spPr>
          <a:xfrm>
            <a:off x="5711092" y="2159977"/>
            <a:ext cx="670172" cy="779586"/>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sp>
        <p:nvSpPr>
          <p:cNvPr id="14" name="角丸四角形 13"/>
          <p:cNvSpPr/>
          <p:nvPr/>
        </p:nvSpPr>
        <p:spPr>
          <a:xfrm>
            <a:off x="3649784" y="3099780"/>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取得中</a:t>
            </a:r>
            <a:endParaRPr kumimoji="1" lang="en-US" altLang="ja-JP" dirty="0" smtClean="0">
              <a:solidFill>
                <a:schemeClr val="tx1"/>
              </a:solidFill>
            </a:endParaRPr>
          </a:p>
          <a:p>
            <a:pPr algn="ctr"/>
            <a:r>
              <a:rPr kumimoji="1" lang="ja-JP" altLang="en-US" dirty="0" smtClean="0">
                <a:solidFill>
                  <a:schemeClr val="tx1"/>
                </a:solidFill>
              </a:rPr>
              <a:t>ダイアログ表示</a:t>
            </a:r>
            <a:endParaRPr kumimoji="1" lang="ja-JP" altLang="en-US" dirty="0">
              <a:solidFill>
                <a:schemeClr val="tx1"/>
              </a:solidFill>
            </a:endParaRPr>
          </a:p>
        </p:txBody>
      </p:sp>
      <p:cxnSp>
        <p:nvCxnSpPr>
          <p:cNvPr id="16" name="直線矢印コネクタ 15"/>
          <p:cNvCxnSpPr>
            <a:stCxn id="6" idx="2"/>
            <a:endCxn id="14" idx="0"/>
          </p:cNvCxnSpPr>
          <p:nvPr/>
        </p:nvCxnSpPr>
        <p:spPr>
          <a:xfrm>
            <a:off x="4680438" y="2506784"/>
            <a:ext cx="0" cy="59299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0" name="角丸四角形 19"/>
          <p:cNvSpPr/>
          <p:nvPr/>
        </p:nvSpPr>
        <p:spPr>
          <a:xfrm>
            <a:off x="3649784" y="451338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ダイアログ削除</a:t>
            </a:r>
            <a:endParaRPr kumimoji="1" lang="ja-JP" altLang="en-US" dirty="0">
              <a:solidFill>
                <a:schemeClr val="tx1"/>
              </a:solidFill>
            </a:endParaRPr>
          </a:p>
        </p:txBody>
      </p:sp>
      <p:cxnSp>
        <p:nvCxnSpPr>
          <p:cNvPr id="21" name="直線矢印コネクタ 20"/>
          <p:cNvCxnSpPr>
            <a:stCxn id="14" idx="2"/>
            <a:endCxn id="20" idx="0"/>
          </p:cNvCxnSpPr>
          <p:nvPr/>
        </p:nvCxnSpPr>
        <p:spPr>
          <a:xfrm>
            <a:off x="4680438" y="3793395"/>
            <a:ext cx="0" cy="71999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45" idx="1"/>
            <a:endCxn id="20" idx="3"/>
          </p:cNvCxnSpPr>
          <p:nvPr/>
        </p:nvCxnSpPr>
        <p:spPr>
          <a:xfrm flipH="1">
            <a:off x="5711092" y="4264272"/>
            <a:ext cx="670172" cy="595923"/>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sp>
        <p:nvSpPr>
          <p:cNvPr id="35" name="角丸四角形 34"/>
          <p:cNvSpPr/>
          <p:nvPr/>
        </p:nvSpPr>
        <p:spPr>
          <a:xfrm>
            <a:off x="713153" y="451338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結果表示</a:t>
            </a:r>
            <a:endParaRPr kumimoji="1" lang="ja-JP" altLang="en-US" dirty="0">
              <a:solidFill>
                <a:schemeClr val="tx1"/>
              </a:solidFill>
            </a:endParaRPr>
          </a:p>
        </p:txBody>
      </p:sp>
      <p:cxnSp>
        <p:nvCxnSpPr>
          <p:cNvPr id="36" name="直線矢印コネクタ 35"/>
          <p:cNvCxnSpPr>
            <a:stCxn id="20" idx="1"/>
            <a:endCxn id="35" idx="3"/>
          </p:cNvCxnSpPr>
          <p:nvPr/>
        </p:nvCxnSpPr>
        <p:spPr>
          <a:xfrm flipH="1">
            <a:off x="2774461" y="4860195"/>
            <a:ext cx="875323"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0" name="テキスト ボックス 39"/>
          <p:cNvSpPr txBox="1"/>
          <p:nvPr/>
        </p:nvSpPr>
        <p:spPr>
          <a:xfrm>
            <a:off x="1191845" y="3292231"/>
            <a:ext cx="1353481" cy="369332"/>
          </a:xfrm>
          <a:prstGeom prst="rect">
            <a:avLst/>
          </a:prstGeom>
          <a:solidFill>
            <a:schemeClr val="bg1"/>
          </a:solidFill>
        </p:spPr>
        <p:txBody>
          <a:bodyPr wrap="none" rtlCol="0">
            <a:spAutoFit/>
          </a:bodyPr>
          <a:lstStyle/>
          <a:p>
            <a:r>
              <a:rPr kumimoji="1" lang="en-US" altLang="ja-JP" dirty="0" smtClean="0"/>
              <a:t>UI</a:t>
            </a:r>
            <a:r>
              <a:rPr kumimoji="1" lang="ja-JP" altLang="en-US" dirty="0" smtClean="0"/>
              <a:t>スレッド</a:t>
            </a:r>
            <a:endParaRPr kumimoji="1" lang="ja-JP" altLang="en-US" dirty="0"/>
          </a:p>
        </p:txBody>
      </p:sp>
      <p:sp>
        <p:nvSpPr>
          <p:cNvPr id="42" name="テキスト ボックス 41"/>
          <p:cNvSpPr txBox="1"/>
          <p:nvPr/>
        </p:nvSpPr>
        <p:spPr>
          <a:xfrm>
            <a:off x="6430106" y="1809236"/>
            <a:ext cx="2031325" cy="646331"/>
          </a:xfrm>
          <a:prstGeom prst="rect">
            <a:avLst/>
          </a:prstGeom>
          <a:solidFill>
            <a:schemeClr val="bg1"/>
          </a:solidFill>
        </p:spPr>
        <p:txBody>
          <a:bodyPr wrap="none" rtlCol="0">
            <a:spAutoFit/>
          </a:bodyPr>
          <a:lstStyle/>
          <a:p>
            <a:pPr algn="ctr"/>
            <a:r>
              <a:rPr kumimoji="1" lang="ja-JP" altLang="en-US" dirty="0" smtClean="0"/>
              <a:t>バックグラウンド</a:t>
            </a:r>
            <a:endParaRPr kumimoji="1" lang="en-US" altLang="ja-JP" dirty="0" smtClean="0"/>
          </a:p>
          <a:p>
            <a:pPr algn="ctr"/>
            <a:r>
              <a:rPr kumimoji="1" lang="ja-JP" altLang="en-US" dirty="0" smtClean="0"/>
              <a:t>スレッド</a:t>
            </a:r>
            <a:endParaRPr kumimoji="1" lang="ja-JP" altLang="en-US" dirty="0"/>
          </a:p>
        </p:txBody>
      </p:sp>
      <p:sp>
        <p:nvSpPr>
          <p:cNvPr id="45" name="角丸四角形 44"/>
          <p:cNvSpPr/>
          <p:nvPr/>
        </p:nvSpPr>
        <p:spPr>
          <a:xfrm>
            <a:off x="6381264" y="3917464"/>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JSON</a:t>
            </a:r>
            <a:r>
              <a:rPr kumimoji="1" lang="ja-JP" altLang="en-US" dirty="0" smtClean="0">
                <a:solidFill>
                  <a:schemeClr val="tx1"/>
                </a:solidFill>
              </a:rPr>
              <a:t>のパース</a:t>
            </a:r>
            <a:endParaRPr kumimoji="1" lang="ja-JP" altLang="en-US" dirty="0">
              <a:solidFill>
                <a:schemeClr val="tx1"/>
              </a:solidFill>
            </a:endParaRPr>
          </a:p>
        </p:txBody>
      </p:sp>
      <p:cxnSp>
        <p:nvCxnSpPr>
          <p:cNvPr id="52" name="直線矢印コネクタ 51"/>
          <p:cNvCxnSpPr>
            <a:stCxn id="9" idx="2"/>
            <a:endCxn id="45" idx="0"/>
          </p:cNvCxnSpPr>
          <p:nvPr/>
        </p:nvCxnSpPr>
        <p:spPr>
          <a:xfrm>
            <a:off x="7411918" y="3286370"/>
            <a:ext cx="0" cy="63109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55" name="角丸四角形 54"/>
          <p:cNvSpPr/>
          <p:nvPr/>
        </p:nvSpPr>
        <p:spPr>
          <a:xfrm>
            <a:off x="3389923" y="1348154"/>
            <a:ext cx="5228491" cy="4923692"/>
          </a:xfrm>
          <a:prstGeom prst="roundRect">
            <a:avLst>
              <a:gd name="adj" fmla="val 9275"/>
            </a:avLst>
          </a:prstGeom>
          <a:noFill/>
          <a:ln w="28575" cmpd="sng">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5305997" y="5880046"/>
            <a:ext cx="1326004" cy="369332"/>
          </a:xfrm>
          <a:prstGeom prst="rect">
            <a:avLst/>
          </a:prstGeom>
          <a:solidFill>
            <a:schemeClr val="bg1"/>
          </a:solidFill>
        </p:spPr>
        <p:txBody>
          <a:bodyPr wrap="none" rtlCol="0">
            <a:spAutoFit/>
          </a:bodyPr>
          <a:lstStyle/>
          <a:p>
            <a:r>
              <a:rPr kumimoji="1" lang="en-US" altLang="ja-JP" dirty="0" err="1" smtClean="0"/>
              <a:t>AsyncTask</a:t>
            </a:r>
            <a:endParaRPr kumimoji="1" lang="ja-JP" altLang="en-US" dirty="0"/>
          </a:p>
        </p:txBody>
      </p:sp>
    </p:spTree>
    <p:extLst>
      <p:ext uri="{BB962C8B-B14F-4D97-AF65-F5344CB8AC3E}">
        <p14:creationId xmlns:p14="http://schemas.microsoft.com/office/powerpoint/2010/main" val="929232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Fragment</a:t>
            </a:r>
            <a:endParaRPr kumimoji="1" lang="ja-JP" altLang="en-US" dirty="0"/>
          </a:p>
        </p:txBody>
      </p:sp>
    </p:spTree>
    <p:extLst>
      <p:ext uri="{BB962C8B-B14F-4D97-AF65-F5344CB8AC3E}">
        <p14:creationId xmlns:p14="http://schemas.microsoft.com/office/powerpoint/2010/main" val="4126101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Fragment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ICS(3.0)</a:t>
            </a:r>
            <a:r>
              <a:rPr lang="ja-JP" altLang="en-US" sz="2800" dirty="0" smtClean="0"/>
              <a:t>から導入された</a:t>
            </a:r>
            <a:endParaRPr kumimoji="1" lang="en-US" altLang="ja-JP" sz="2800" dirty="0" smtClean="0"/>
          </a:p>
          <a:p>
            <a:r>
              <a:rPr lang="ja-JP" altLang="en-US" sz="2800" dirty="0" smtClean="0"/>
              <a:t>タブレット、フォン、</a:t>
            </a:r>
            <a:r>
              <a:rPr lang="en-US" altLang="ja-JP" sz="2800" dirty="0" smtClean="0"/>
              <a:t>TV</a:t>
            </a:r>
            <a:r>
              <a:rPr lang="ja-JP" altLang="en-US" sz="2800" dirty="0" smtClean="0"/>
              <a:t>で共通して使えるように設計された</a:t>
            </a:r>
            <a:r>
              <a:rPr lang="en-US" altLang="ja-JP" sz="2800" dirty="0" smtClean="0"/>
              <a:t>UI</a:t>
            </a:r>
          </a:p>
          <a:p>
            <a:r>
              <a:rPr lang="ja-JP" altLang="en-US" sz="2800" dirty="0" smtClean="0"/>
              <a:t>従来</a:t>
            </a:r>
            <a:r>
              <a:rPr lang="en-US" altLang="ja-JP" sz="2800" dirty="0" smtClean="0"/>
              <a:t>Activity</a:t>
            </a:r>
            <a:r>
              <a:rPr lang="ja-JP" altLang="en-US" sz="2800" dirty="0" smtClean="0"/>
              <a:t>に配置して記述していた</a:t>
            </a:r>
            <a:r>
              <a:rPr lang="en-US" altLang="ja-JP" sz="2800" dirty="0" smtClean="0"/>
              <a:t>View</a:t>
            </a:r>
            <a:r>
              <a:rPr lang="ja-JP" altLang="en-US" sz="2800" dirty="0" smtClean="0"/>
              <a:t>パーツを</a:t>
            </a:r>
            <a:r>
              <a:rPr lang="en-US" altLang="ja-JP" sz="2800" dirty="0" smtClean="0"/>
              <a:t>Fragment</a:t>
            </a:r>
            <a:r>
              <a:rPr lang="ja-JP" altLang="en-US" sz="2800" dirty="0" smtClean="0"/>
              <a:t>に配置して、</a:t>
            </a:r>
            <a:r>
              <a:rPr lang="en-US" altLang="ja-JP" sz="2800" dirty="0" smtClean="0"/>
              <a:t>Fragment</a:t>
            </a:r>
            <a:r>
              <a:rPr lang="ja-JP" altLang="en-US" sz="2800" dirty="0" smtClean="0"/>
              <a:t>を部品として使いまわせるようになった</a:t>
            </a:r>
            <a:endParaRPr kumimoji="1" lang="en-US" altLang="ja-JP" sz="2800" dirty="0" smtClean="0"/>
          </a:p>
          <a:p>
            <a:endParaRPr kumimoji="1" lang="ja-JP" altLang="en-US" sz="2800" dirty="0"/>
          </a:p>
        </p:txBody>
      </p:sp>
    </p:spTree>
    <p:extLst>
      <p:ext uri="{BB962C8B-B14F-4D97-AF65-F5344CB8AC3E}">
        <p14:creationId xmlns:p14="http://schemas.microsoft.com/office/powerpoint/2010/main" val="709901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5497687" y="4122325"/>
            <a:ext cx="1719674"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222027" y="4122325"/>
            <a:ext cx="1719674"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191934" y="1420507"/>
            <a:ext cx="4289778"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sz="4800" dirty="0" smtClean="0"/>
              <a:t>タブレット</a:t>
            </a:r>
            <a:r>
              <a:rPr lang="ja-JP" altLang="en-US" sz="4800" dirty="0" smtClean="0"/>
              <a:t>とフォンでの対応</a:t>
            </a:r>
            <a:endParaRPr kumimoji="1" lang="ja-JP" altLang="en-US" sz="4800" dirty="0"/>
          </a:p>
        </p:txBody>
      </p:sp>
      <p:sp>
        <p:nvSpPr>
          <p:cNvPr id="4" name="角丸四角形 3"/>
          <p:cNvSpPr/>
          <p:nvPr/>
        </p:nvSpPr>
        <p:spPr>
          <a:xfrm>
            <a:off x="2340560" y="4252147"/>
            <a:ext cx="1505185"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5" name="角丸四角形 4"/>
          <p:cNvSpPr/>
          <p:nvPr/>
        </p:nvSpPr>
        <p:spPr>
          <a:xfrm>
            <a:off x="5606812" y="4252147"/>
            <a:ext cx="1505185"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6" name="角丸四角形 5"/>
          <p:cNvSpPr/>
          <p:nvPr/>
        </p:nvSpPr>
        <p:spPr>
          <a:xfrm>
            <a:off x="2278482" y="1525870"/>
            <a:ext cx="1505185"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7" name="角丸四角形 6"/>
          <p:cNvSpPr/>
          <p:nvPr/>
        </p:nvSpPr>
        <p:spPr>
          <a:xfrm>
            <a:off x="3907845" y="1525870"/>
            <a:ext cx="2460978"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13" name="テキスト ボックス 12"/>
          <p:cNvSpPr txBox="1"/>
          <p:nvPr/>
        </p:nvSpPr>
        <p:spPr>
          <a:xfrm>
            <a:off x="355685" y="2298890"/>
            <a:ext cx="1338828" cy="369332"/>
          </a:xfrm>
          <a:prstGeom prst="rect">
            <a:avLst/>
          </a:prstGeom>
          <a:noFill/>
        </p:spPr>
        <p:txBody>
          <a:bodyPr wrap="none" rtlCol="0">
            <a:spAutoFit/>
          </a:bodyPr>
          <a:lstStyle/>
          <a:p>
            <a:r>
              <a:rPr kumimoji="1" lang="ja-JP" altLang="en-US" dirty="0" smtClean="0"/>
              <a:t>タブレット</a:t>
            </a:r>
            <a:endParaRPr kumimoji="1" lang="ja-JP" altLang="en-US" dirty="0"/>
          </a:p>
        </p:txBody>
      </p:sp>
      <p:sp>
        <p:nvSpPr>
          <p:cNvPr id="14" name="テキスト ボックス 13"/>
          <p:cNvSpPr txBox="1"/>
          <p:nvPr/>
        </p:nvSpPr>
        <p:spPr>
          <a:xfrm>
            <a:off x="355685" y="4833808"/>
            <a:ext cx="1800493" cy="369332"/>
          </a:xfrm>
          <a:prstGeom prst="rect">
            <a:avLst/>
          </a:prstGeom>
          <a:noFill/>
        </p:spPr>
        <p:txBody>
          <a:bodyPr wrap="none" rtlCol="0">
            <a:spAutoFit/>
          </a:bodyPr>
          <a:lstStyle/>
          <a:p>
            <a:r>
              <a:rPr kumimoji="1" lang="ja-JP" altLang="en-US" dirty="0" smtClean="0"/>
              <a:t>スマートフォン</a:t>
            </a:r>
            <a:endParaRPr kumimoji="1" lang="ja-JP" altLang="en-US" dirty="0"/>
          </a:p>
        </p:txBody>
      </p:sp>
      <p:sp>
        <p:nvSpPr>
          <p:cNvPr id="15" name="テキスト ボックス 14"/>
          <p:cNvSpPr txBox="1"/>
          <p:nvPr/>
        </p:nvSpPr>
        <p:spPr>
          <a:xfrm>
            <a:off x="7367880" y="3615915"/>
            <a:ext cx="1217889" cy="369332"/>
          </a:xfrm>
          <a:prstGeom prst="rect">
            <a:avLst/>
          </a:prstGeom>
          <a:solidFill>
            <a:schemeClr val="accent3">
              <a:lumMod val="20000"/>
              <a:lumOff val="80000"/>
            </a:schemeClr>
          </a:solidFill>
        </p:spPr>
        <p:txBody>
          <a:bodyPr wrap="none" rtlCol="0">
            <a:spAutoFit/>
          </a:bodyPr>
          <a:lstStyle/>
          <a:p>
            <a:r>
              <a:rPr kumimoji="1" lang="en-US" altLang="ja-JP" dirty="0" smtClean="0"/>
              <a:t>Fragment</a:t>
            </a:r>
            <a:endParaRPr kumimoji="1" lang="ja-JP" altLang="en-US" dirty="0"/>
          </a:p>
        </p:txBody>
      </p:sp>
      <p:cxnSp>
        <p:nvCxnSpPr>
          <p:cNvPr id="17" name="直線矢印コネクタ 16"/>
          <p:cNvCxnSpPr>
            <a:stCxn id="15" idx="1"/>
          </p:cNvCxnSpPr>
          <p:nvPr/>
        </p:nvCxnSpPr>
        <p:spPr>
          <a:xfrm flipH="1" flipV="1">
            <a:off x="5907860" y="3000963"/>
            <a:ext cx="1460020" cy="7996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右矢印 17"/>
          <p:cNvSpPr/>
          <p:nvPr/>
        </p:nvSpPr>
        <p:spPr>
          <a:xfrm>
            <a:off x="4158082" y="4926043"/>
            <a:ext cx="1100667" cy="5541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15" idx="1"/>
          </p:cNvCxnSpPr>
          <p:nvPr/>
        </p:nvCxnSpPr>
        <p:spPr>
          <a:xfrm flipH="1" flipV="1">
            <a:off x="3142082" y="3076223"/>
            <a:ext cx="4225798" cy="7243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15" idx="1"/>
          </p:cNvCxnSpPr>
          <p:nvPr/>
        </p:nvCxnSpPr>
        <p:spPr>
          <a:xfrm flipH="1">
            <a:off x="6265342" y="3800581"/>
            <a:ext cx="1102538" cy="12323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1"/>
          </p:cNvCxnSpPr>
          <p:nvPr/>
        </p:nvCxnSpPr>
        <p:spPr>
          <a:xfrm flipH="1">
            <a:off x="3358454" y="3800581"/>
            <a:ext cx="4009426" cy="7243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5454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Activity</a:t>
            </a:r>
            <a:r>
              <a:rPr kumimoji="1" lang="ja-JP" altLang="en-US" dirty="0" smtClean="0"/>
              <a:t>と</a:t>
            </a:r>
            <a:r>
              <a:rPr kumimoji="1" lang="en-US" altLang="ja-JP" dirty="0" smtClean="0"/>
              <a:t>Fragment</a:t>
            </a:r>
            <a:endParaRPr kumimoji="1" lang="ja-JP" altLang="en-US" dirty="0"/>
          </a:p>
        </p:txBody>
      </p:sp>
      <p:sp>
        <p:nvSpPr>
          <p:cNvPr id="4" name="角丸四角形 3"/>
          <p:cNvSpPr/>
          <p:nvPr/>
        </p:nvSpPr>
        <p:spPr>
          <a:xfrm>
            <a:off x="2581392" y="1268281"/>
            <a:ext cx="1168403"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Contacts</a:t>
            </a: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5" name="角丸四角形 4"/>
          <p:cNvSpPr/>
          <p:nvPr/>
        </p:nvSpPr>
        <p:spPr>
          <a:xfrm>
            <a:off x="3900311" y="1268281"/>
            <a:ext cx="1166521"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Details</a:t>
            </a: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6" name="角丸四角形 5"/>
          <p:cNvSpPr/>
          <p:nvPr/>
        </p:nvSpPr>
        <p:spPr>
          <a:xfrm>
            <a:off x="5264384" y="1268281"/>
            <a:ext cx="1166521" cy="210726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err="1" smtClean="0">
                <a:solidFill>
                  <a:schemeClr val="tx1"/>
                </a:solidFill>
              </a:rPr>
              <a:t>WebView</a:t>
            </a:r>
            <a:endParaRPr kumimoji="1" lang="en-US" altLang="ja-JP" sz="1600" dirty="0" smtClean="0">
              <a:solidFill>
                <a:schemeClr val="tx1"/>
              </a:solidFill>
            </a:endParaRP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7" name="角丸四角形 6"/>
          <p:cNvSpPr/>
          <p:nvPr/>
        </p:nvSpPr>
        <p:spPr>
          <a:xfrm>
            <a:off x="2317982" y="4335098"/>
            <a:ext cx="4487337" cy="2222029"/>
          </a:xfrm>
          <a:prstGeom prst="roundRect">
            <a:avLst>
              <a:gd name="adj" fmla="val 8355"/>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Contacts</a:t>
            </a:r>
          </a:p>
          <a:p>
            <a:pPr algn="ctr"/>
            <a:r>
              <a:rPr kumimoji="1" lang="en-US" altLang="ja-JP" dirty="0" smtClean="0">
                <a:solidFill>
                  <a:schemeClr val="tx1"/>
                </a:solidFill>
              </a:rPr>
              <a:t>Activity</a:t>
            </a:r>
            <a:endParaRPr kumimoji="1" lang="ja-JP" altLang="en-US" dirty="0">
              <a:solidFill>
                <a:schemeClr val="tx1"/>
              </a:solidFill>
            </a:endParaRPr>
          </a:p>
        </p:txBody>
      </p:sp>
      <p:sp>
        <p:nvSpPr>
          <p:cNvPr id="8" name="角丸四角形 7"/>
          <p:cNvSpPr/>
          <p:nvPr/>
        </p:nvSpPr>
        <p:spPr>
          <a:xfrm>
            <a:off x="2581392" y="4449867"/>
            <a:ext cx="1318919" cy="825972"/>
          </a:xfrm>
          <a:prstGeom prst="roundRect">
            <a:avLst/>
          </a:prstGeom>
          <a:solidFill>
            <a:schemeClr val="accent5">
              <a:lumMod val="60000"/>
              <a:lumOff val="40000"/>
            </a:schemeClr>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Contacts</a:t>
            </a: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9" name="角丸四角形 8"/>
          <p:cNvSpPr/>
          <p:nvPr/>
        </p:nvSpPr>
        <p:spPr>
          <a:xfrm>
            <a:off x="2581392" y="5616386"/>
            <a:ext cx="1318919" cy="807157"/>
          </a:xfrm>
          <a:prstGeom prst="roundRect">
            <a:avLst/>
          </a:prstGeom>
          <a:solidFill>
            <a:srgbClr val="FF6600"/>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Details</a:t>
            </a: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10" name="角丸四角形 9"/>
          <p:cNvSpPr/>
          <p:nvPr/>
        </p:nvSpPr>
        <p:spPr>
          <a:xfrm>
            <a:off x="5264384" y="4449867"/>
            <a:ext cx="1281292" cy="1973676"/>
          </a:xfrm>
          <a:prstGeom prst="roundRect">
            <a:avLst/>
          </a:prstGeom>
          <a:solidFill>
            <a:schemeClr val="accent1">
              <a:lumMod val="40000"/>
              <a:lumOff val="60000"/>
            </a:schemeClr>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err="1" smtClean="0">
                <a:solidFill>
                  <a:schemeClr val="tx1"/>
                </a:solidFill>
              </a:rPr>
              <a:t>WebView</a:t>
            </a:r>
            <a:endParaRPr kumimoji="1" lang="en-US" altLang="ja-JP" sz="1600" dirty="0" smtClean="0">
              <a:solidFill>
                <a:schemeClr val="tx1"/>
              </a:solidFill>
            </a:endParaRP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11" name="下矢印 10"/>
          <p:cNvSpPr/>
          <p:nvPr/>
        </p:nvSpPr>
        <p:spPr>
          <a:xfrm>
            <a:off x="3988741" y="3450802"/>
            <a:ext cx="965202" cy="80903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581919" y="6528689"/>
            <a:ext cx="4446800" cy="276999"/>
          </a:xfrm>
          <a:prstGeom prst="rect">
            <a:avLst/>
          </a:prstGeom>
          <a:noFill/>
        </p:spPr>
        <p:txBody>
          <a:bodyPr wrap="none" rtlCol="0">
            <a:spAutoFit/>
          </a:bodyPr>
          <a:lstStyle/>
          <a:p>
            <a:r>
              <a:rPr kumimoji="1" lang="en-US" altLang="ja-JP" sz="1200" dirty="0">
                <a:hlinkClick r:id="rId2"/>
              </a:rPr>
              <a:t>http://</a:t>
            </a:r>
            <a:r>
              <a:rPr kumimoji="1" lang="en-US" altLang="ja-JP" sz="1200" dirty="0" err="1">
                <a:hlinkClick r:id="rId2"/>
              </a:rPr>
              <a:t>wolfpaulus.com</a:t>
            </a:r>
            <a:r>
              <a:rPr kumimoji="1" lang="en-US" altLang="ja-JP" sz="1200" dirty="0">
                <a:hlinkClick r:id="rId2"/>
              </a:rPr>
              <a:t>/journal/android-journal/fragments</a:t>
            </a:r>
            <a:endParaRPr kumimoji="1" lang="ja-JP" altLang="en-US" sz="1200" dirty="0"/>
          </a:p>
        </p:txBody>
      </p:sp>
    </p:spTree>
    <p:extLst>
      <p:ext uri="{BB962C8B-B14F-4D97-AF65-F5344CB8AC3E}">
        <p14:creationId xmlns:p14="http://schemas.microsoft.com/office/powerpoint/2010/main" val="133185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詳しくはこちら</a:t>
            </a:r>
            <a:r>
              <a:rPr kumimoji="1" lang="en-US" altLang="ja-JP" dirty="0" smtClean="0"/>
              <a:t>…</a:t>
            </a:r>
            <a:endParaRPr kumimoji="1" lang="ja-JP" altLang="en-US" dirty="0"/>
          </a:p>
        </p:txBody>
      </p:sp>
      <p:pic>
        <p:nvPicPr>
          <p:cNvPr id="4" name="図 3" descr="スクリーンショット 2012-10-29 22.16.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87406"/>
            <a:ext cx="3541285" cy="4507089"/>
          </a:xfrm>
          <a:prstGeom prst="rect">
            <a:avLst/>
          </a:prstGeom>
        </p:spPr>
      </p:pic>
      <p:sp>
        <p:nvSpPr>
          <p:cNvPr id="5" name="テキスト ボックス 4"/>
          <p:cNvSpPr txBox="1"/>
          <p:nvPr/>
        </p:nvSpPr>
        <p:spPr>
          <a:xfrm>
            <a:off x="4506148" y="2628149"/>
            <a:ext cx="3815743" cy="523220"/>
          </a:xfrm>
          <a:prstGeom prst="rect">
            <a:avLst/>
          </a:prstGeom>
          <a:noFill/>
        </p:spPr>
        <p:txBody>
          <a:bodyPr wrap="none" rtlCol="0">
            <a:spAutoFit/>
          </a:bodyPr>
          <a:lstStyle/>
          <a:p>
            <a:r>
              <a:rPr kumimoji="1" lang="en-US" altLang="ja-JP" sz="2800" dirty="0" smtClean="0"/>
              <a:t>Android UI Cookbook</a:t>
            </a:r>
            <a:endParaRPr kumimoji="1" lang="ja-JP" altLang="en-US" sz="2800" dirty="0"/>
          </a:p>
        </p:txBody>
      </p:sp>
      <p:sp>
        <p:nvSpPr>
          <p:cNvPr id="6" name="テキスト ボックス 5"/>
          <p:cNvSpPr txBox="1"/>
          <p:nvPr/>
        </p:nvSpPr>
        <p:spPr>
          <a:xfrm>
            <a:off x="4619037" y="3160776"/>
            <a:ext cx="2789420" cy="369332"/>
          </a:xfrm>
          <a:prstGeom prst="rect">
            <a:avLst/>
          </a:prstGeom>
          <a:noFill/>
        </p:spPr>
        <p:txBody>
          <a:bodyPr wrap="none" rtlCol="0">
            <a:spAutoFit/>
          </a:bodyPr>
          <a:lstStyle/>
          <a:p>
            <a:r>
              <a:rPr kumimoji="1" lang="en-US" altLang="ja-JP" dirty="0">
                <a:hlinkClick r:id="rId3"/>
              </a:rPr>
              <a:t>http://</a:t>
            </a:r>
            <a:r>
              <a:rPr kumimoji="1" lang="en-US" altLang="ja-JP" dirty="0" err="1">
                <a:hlinkClick r:id="rId3"/>
              </a:rPr>
              <a:t>amzn.to</a:t>
            </a:r>
            <a:r>
              <a:rPr kumimoji="1" lang="en-US" altLang="ja-JP" dirty="0">
                <a:hlinkClick r:id="rId3"/>
              </a:rPr>
              <a:t>/WV8jNr</a:t>
            </a:r>
            <a:endParaRPr kumimoji="1" lang="ja-JP" altLang="en-US" dirty="0"/>
          </a:p>
        </p:txBody>
      </p:sp>
    </p:spTree>
    <p:extLst>
      <p:ext uri="{BB962C8B-B14F-4D97-AF65-F5344CB8AC3E}">
        <p14:creationId xmlns:p14="http://schemas.microsoft.com/office/powerpoint/2010/main" val="2549144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便利なライブラリの紹介</a:t>
            </a:r>
            <a:endParaRPr kumimoji="1" lang="ja-JP" altLang="en-US" dirty="0"/>
          </a:p>
        </p:txBody>
      </p:sp>
      <p:pic>
        <p:nvPicPr>
          <p:cNvPr id="4" name="図 3" descr="スクリーンショット 2012-10-29 22.1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0" y="1600200"/>
            <a:ext cx="8060972" cy="3651482"/>
          </a:xfrm>
          <a:prstGeom prst="rect">
            <a:avLst/>
          </a:prstGeom>
        </p:spPr>
      </p:pic>
      <p:sp>
        <p:nvSpPr>
          <p:cNvPr id="5" name="テキスト ボックス 4"/>
          <p:cNvSpPr txBox="1"/>
          <p:nvPr/>
        </p:nvSpPr>
        <p:spPr>
          <a:xfrm>
            <a:off x="705556" y="5384519"/>
            <a:ext cx="5811995" cy="369332"/>
          </a:xfrm>
          <a:prstGeom prst="rect">
            <a:avLst/>
          </a:prstGeom>
          <a:noFill/>
        </p:spPr>
        <p:txBody>
          <a:bodyPr wrap="none" rtlCol="0">
            <a:spAutoFit/>
          </a:bodyPr>
          <a:lstStyle/>
          <a:p>
            <a:r>
              <a:rPr kumimoji="1" lang="en-US" altLang="ja-JP" dirty="0" err="1" smtClean="0"/>
              <a:t>ActionBarSherlock</a:t>
            </a:r>
            <a:r>
              <a:rPr kumimoji="1" lang="en-US" altLang="ja-JP" dirty="0"/>
              <a:t> : </a:t>
            </a:r>
            <a:r>
              <a:rPr kumimoji="1" lang="en-US" altLang="ja-JP" dirty="0">
                <a:hlinkClick r:id="rId3"/>
              </a:rPr>
              <a:t>http://</a:t>
            </a:r>
            <a:r>
              <a:rPr kumimoji="1" lang="en-US" altLang="ja-JP" dirty="0" err="1">
                <a:hlinkClick r:id="rId3"/>
              </a:rPr>
              <a:t>actionbarsherlock.com</a:t>
            </a:r>
            <a:r>
              <a:rPr kumimoji="1" lang="en-US" altLang="ja-JP" dirty="0">
                <a:hlinkClick r:id="rId3"/>
              </a:rPr>
              <a:t>/</a:t>
            </a:r>
            <a:endParaRPr kumimoji="1" lang="ja-JP" altLang="en-US" dirty="0"/>
          </a:p>
        </p:txBody>
      </p:sp>
      <p:sp>
        <p:nvSpPr>
          <p:cNvPr id="6" name="テキスト ボックス 5"/>
          <p:cNvSpPr txBox="1"/>
          <p:nvPr/>
        </p:nvSpPr>
        <p:spPr>
          <a:xfrm>
            <a:off x="1787406" y="6096000"/>
            <a:ext cx="3939525" cy="369332"/>
          </a:xfrm>
          <a:prstGeom prst="rect">
            <a:avLst/>
          </a:prstGeom>
          <a:noFill/>
        </p:spPr>
        <p:txBody>
          <a:bodyPr wrap="none" rtlCol="0">
            <a:spAutoFit/>
          </a:bodyPr>
          <a:lstStyle/>
          <a:p>
            <a:r>
              <a:rPr kumimoji="1" lang="en-US" altLang="ja-JP" dirty="0" smtClean="0"/>
              <a:t>Foursquare</a:t>
            </a:r>
            <a:r>
              <a:rPr kumimoji="1" lang="ja-JP" altLang="en-US" dirty="0" smtClean="0"/>
              <a:t>などでも利用されている</a:t>
            </a:r>
            <a:endParaRPr kumimoji="1" lang="ja-JP" altLang="en-US" dirty="0"/>
          </a:p>
        </p:txBody>
      </p:sp>
      <p:pic>
        <p:nvPicPr>
          <p:cNvPr id="7" name="図 6" descr="com.joelapenna.foursqua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41" y="5898443"/>
            <a:ext cx="702263" cy="702263"/>
          </a:xfrm>
          <a:prstGeom prst="rect">
            <a:avLst/>
          </a:prstGeom>
        </p:spPr>
      </p:pic>
    </p:spTree>
    <p:extLst>
      <p:ext uri="{BB962C8B-B14F-4D97-AF65-F5344CB8AC3E}">
        <p14:creationId xmlns:p14="http://schemas.microsoft.com/office/powerpoint/2010/main" val="3114173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Navigation Drawer</a:t>
            </a:r>
            <a:endParaRPr kumimoji="1" lang="ja-JP" altLang="en-US" dirty="0"/>
          </a:p>
        </p:txBody>
      </p:sp>
      <p:sp>
        <p:nvSpPr>
          <p:cNvPr id="5" name="テキスト ボックス 4"/>
          <p:cNvSpPr txBox="1"/>
          <p:nvPr/>
        </p:nvSpPr>
        <p:spPr>
          <a:xfrm>
            <a:off x="226863" y="5384519"/>
            <a:ext cx="8710362" cy="369332"/>
          </a:xfrm>
          <a:prstGeom prst="rect">
            <a:avLst/>
          </a:prstGeom>
          <a:noFill/>
        </p:spPr>
        <p:txBody>
          <a:bodyPr wrap="none" rtlCol="0">
            <a:spAutoFit/>
          </a:bodyPr>
          <a:lstStyle/>
          <a:p>
            <a:r>
              <a:rPr kumimoji="1" lang="en-US" altLang="ja-JP" dirty="0">
                <a:hlinkClick r:id="rId2"/>
              </a:rPr>
              <a:t>http://</a:t>
            </a:r>
            <a:r>
              <a:rPr kumimoji="1" lang="en-US" altLang="ja-JP" dirty="0" err="1">
                <a:hlinkClick r:id="rId2"/>
              </a:rPr>
              <a:t>developer.android.com</a:t>
            </a:r>
            <a:r>
              <a:rPr kumimoji="1" lang="en-US" altLang="ja-JP" dirty="0">
                <a:hlinkClick r:id="rId2"/>
              </a:rPr>
              <a:t>/</a:t>
            </a:r>
            <a:r>
              <a:rPr kumimoji="1" lang="en-US" altLang="ja-JP" dirty="0" err="1">
                <a:hlinkClick r:id="rId2"/>
              </a:rPr>
              <a:t>intl</a:t>
            </a:r>
            <a:r>
              <a:rPr kumimoji="1" lang="en-US" altLang="ja-JP" dirty="0">
                <a:hlinkClick r:id="rId2"/>
              </a:rPr>
              <a:t>/</a:t>
            </a:r>
            <a:r>
              <a:rPr kumimoji="1" lang="en-US" altLang="ja-JP" dirty="0" err="1">
                <a:hlinkClick r:id="rId2"/>
              </a:rPr>
              <a:t>ja</a:t>
            </a:r>
            <a:r>
              <a:rPr kumimoji="1" lang="en-US" altLang="ja-JP" dirty="0">
                <a:hlinkClick r:id="rId2"/>
              </a:rPr>
              <a:t>/design/patterns/navigation-</a:t>
            </a:r>
            <a:r>
              <a:rPr kumimoji="1" lang="en-US" altLang="ja-JP" dirty="0" err="1">
                <a:hlinkClick r:id="rId2"/>
              </a:rPr>
              <a:t>drawer.html</a:t>
            </a:r>
            <a:endParaRPr kumimoji="1" lang="ja-JP" altLang="en-US" dirty="0"/>
          </a:p>
        </p:txBody>
      </p:sp>
      <p:pic>
        <p:nvPicPr>
          <p:cNvPr id="3" name="図 2" descr="navigation_drawer_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08" y="1600200"/>
            <a:ext cx="6398846" cy="2849121"/>
          </a:xfrm>
          <a:prstGeom prst="rect">
            <a:avLst/>
          </a:prstGeom>
        </p:spPr>
      </p:pic>
    </p:spTree>
    <p:extLst>
      <p:ext uri="{BB962C8B-B14F-4D97-AF65-F5344CB8AC3E}">
        <p14:creationId xmlns:p14="http://schemas.microsoft.com/office/powerpoint/2010/main" val="6260504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Google Play Services</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Google services</a:t>
            </a:r>
            <a:r>
              <a:rPr kumimoji="1" lang="ja-JP" altLang="en-US" sz="2800" dirty="0" smtClean="0"/>
              <a:t>と</a:t>
            </a:r>
            <a:r>
              <a:rPr kumimoji="1" lang="en-US" altLang="ja-JP" sz="2800" dirty="0" smtClean="0"/>
              <a:t>Play service</a:t>
            </a:r>
            <a:r>
              <a:rPr kumimoji="1" lang="ja-JP" altLang="en-US" sz="2800" dirty="0" smtClean="0"/>
              <a:t>向けの</a:t>
            </a:r>
            <a:r>
              <a:rPr kumimoji="1" lang="en-US" altLang="ja-JP" sz="2800" dirty="0" smtClean="0"/>
              <a:t>API</a:t>
            </a:r>
            <a:r>
              <a:rPr kumimoji="1" lang="ja-JP" altLang="en-US" sz="2800" dirty="0" smtClean="0"/>
              <a:t>をまとめたライブラリ</a:t>
            </a:r>
            <a:r>
              <a:rPr kumimoji="1" lang="en-US" altLang="ja-JP" sz="2800" dirty="0" smtClean="0"/>
              <a:t>(Android2.2</a:t>
            </a:r>
            <a:r>
              <a:rPr kumimoji="1" lang="ja-JP" altLang="en-US" sz="2800" dirty="0" smtClean="0"/>
              <a:t>以上</a:t>
            </a:r>
            <a:r>
              <a:rPr kumimoji="1" lang="en-US" altLang="ja-JP" sz="2800" dirty="0" smtClean="0"/>
              <a:t>)</a:t>
            </a:r>
          </a:p>
          <a:p>
            <a:r>
              <a:rPr kumimoji="1" lang="ja-JP" altLang="en-US" sz="2800" dirty="0" smtClean="0"/>
              <a:t>最近の</a:t>
            </a:r>
            <a:r>
              <a:rPr kumimoji="1" lang="en-US" altLang="ja-JP" sz="2800" dirty="0" smtClean="0"/>
              <a:t>Google</a:t>
            </a:r>
            <a:r>
              <a:rPr kumimoji="1" lang="ja-JP" altLang="en-US" sz="2800" dirty="0" smtClean="0"/>
              <a:t>の方針の変更により、</a:t>
            </a:r>
            <a:r>
              <a:rPr lang="ja-JP" altLang="en-US" sz="2800" dirty="0" smtClean="0"/>
              <a:t>開発用のサービスを</a:t>
            </a:r>
            <a:r>
              <a:rPr lang="en-US" altLang="ja-JP" sz="2800" dirty="0" smtClean="0"/>
              <a:t>Google</a:t>
            </a:r>
            <a:r>
              <a:rPr lang="ja-JP" altLang="en-US" sz="2800" dirty="0" smtClean="0"/>
              <a:t>がサポートするようになった</a:t>
            </a:r>
            <a:endParaRPr lang="en-US" altLang="ja-JP" sz="2800" dirty="0" smtClean="0"/>
          </a:p>
          <a:p>
            <a:r>
              <a:rPr lang="en-US" altLang="ja-JP" sz="2800" dirty="0" smtClean="0"/>
              <a:t>eclipse</a:t>
            </a:r>
            <a:r>
              <a:rPr lang="ja-JP" altLang="en-US" sz="2800" dirty="0" smtClean="0"/>
              <a:t>のライブラリプロジェクトで提供</a:t>
            </a:r>
            <a:endParaRPr lang="en-US" altLang="ja-JP" sz="2800" dirty="0" smtClean="0"/>
          </a:p>
          <a:p>
            <a:r>
              <a:rPr kumimoji="1" lang="ja-JP" altLang="en-US" sz="2800" dirty="0" smtClean="0"/>
              <a:t>メリット</a:t>
            </a:r>
            <a:endParaRPr kumimoji="1" lang="en-US" altLang="ja-JP" sz="2800" dirty="0" smtClean="0"/>
          </a:p>
          <a:p>
            <a:pPr lvl="1"/>
            <a:r>
              <a:rPr lang="ja-JP" altLang="en-US" sz="2000" dirty="0" smtClean="0"/>
              <a:t>開発者はかなり楽になる</a:t>
            </a:r>
            <a:endParaRPr lang="en-US" altLang="ja-JP" sz="2000" dirty="0" smtClean="0"/>
          </a:p>
          <a:p>
            <a:r>
              <a:rPr kumimoji="1" lang="ja-JP" altLang="en-US" sz="2800" dirty="0" smtClean="0"/>
              <a:t>デメリット</a:t>
            </a:r>
            <a:endParaRPr kumimoji="1" lang="en-US" altLang="ja-JP" sz="2800" dirty="0" smtClean="0"/>
          </a:p>
          <a:p>
            <a:pPr lvl="1"/>
            <a:r>
              <a:rPr lang="ja-JP" altLang="en-US" sz="2000" dirty="0" smtClean="0"/>
              <a:t>いわゆる中華パッドなど、</a:t>
            </a:r>
            <a:r>
              <a:rPr lang="en-US" altLang="ja-JP" sz="2000" dirty="0" smtClean="0"/>
              <a:t>Google</a:t>
            </a:r>
            <a:r>
              <a:rPr lang="ja-JP" altLang="en-US" sz="2000" dirty="0" smtClean="0"/>
              <a:t>サービスの使えない端末では動作しない</a:t>
            </a:r>
            <a:endParaRPr kumimoji="1" lang="ja-JP" altLang="en-US" sz="2000" dirty="0"/>
          </a:p>
        </p:txBody>
      </p:sp>
    </p:spTree>
    <p:extLst>
      <p:ext uri="{BB962C8B-B14F-4D97-AF65-F5344CB8AC3E}">
        <p14:creationId xmlns:p14="http://schemas.microsoft.com/office/powerpoint/2010/main" val="48186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アーキテクチャ</a:t>
            </a:r>
            <a:endParaRPr kumimoji="1" lang="ja-JP" altLang="en-US" dirty="0"/>
          </a:p>
        </p:txBody>
      </p:sp>
      <p:sp>
        <p:nvSpPr>
          <p:cNvPr id="4" name="テキスト ボックス 3">
            <a:hlinkClick r:id="rId2"/>
          </p:cNvPr>
          <p:cNvSpPr txBox="1"/>
          <p:nvPr/>
        </p:nvSpPr>
        <p:spPr>
          <a:xfrm>
            <a:off x="3353671" y="6303777"/>
            <a:ext cx="5073349" cy="307777"/>
          </a:xfrm>
          <a:prstGeom prst="rect">
            <a:avLst/>
          </a:prstGeom>
          <a:noFill/>
        </p:spPr>
        <p:txBody>
          <a:bodyPr wrap="none" rtlCol="0">
            <a:spAutoFit/>
          </a:bodyPr>
          <a:lstStyle/>
          <a:p>
            <a:r>
              <a:rPr kumimoji="1" lang="en-US" altLang="ja-JP" sz="1400" dirty="0">
                <a:hlinkClick r:id="rId2"/>
              </a:rPr>
              <a:t>http://</a:t>
            </a:r>
            <a:r>
              <a:rPr kumimoji="1" lang="en-US" altLang="ja-JP" sz="1400" dirty="0" err="1">
                <a:hlinkClick r:id="rId2"/>
              </a:rPr>
              <a:t>developer.android.com</a:t>
            </a:r>
            <a:r>
              <a:rPr kumimoji="1" lang="en-US" altLang="ja-JP" sz="1400" dirty="0">
                <a:hlinkClick r:id="rId2"/>
              </a:rPr>
              <a:t>/about/versions/</a:t>
            </a:r>
            <a:r>
              <a:rPr kumimoji="1" lang="en-US" altLang="ja-JP" sz="1400" dirty="0" err="1">
                <a:hlinkClick r:id="rId2"/>
              </a:rPr>
              <a:t>index.html</a:t>
            </a:r>
            <a:endParaRPr kumimoji="1" lang="ja-JP" altLang="en-US" sz="1400" dirty="0"/>
          </a:p>
        </p:txBody>
      </p:sp>
      <p:pic>
        <p:nvPicPr>
          <p:cNvPr id="5" name="図 4" descr="system-architectu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60" y="1503980"/>
            <a:ext cx="6335797" cy="4549689"/>
          </a:xfrm>
          <a:prstGeom prst="rect">
            <a:avLst/>
          </a:prstGeom>
        </p:spPr>
      </p:pic>
      <p:sp>
        <p:nvSpPr>
          <p:cNvPr id="8" name="円/楕円 7"/>
          <p:cNvSpPr/>
          <p:nvPr/>
        </p:nvSpPr>
        <p:spPr>
          <a:xfrm>
            <a:off x="5753266" y="3621851"/>
            <a:ext cx="1834444" cy="85607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4118260" y="3621852"/>
            <a:ext cx="1258711" cy="48918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4118260" y="4018845"/>
            <a:ext cx="1258711" cy="48918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947301" y="3252520"/>
            <a:ext cx="1196699" cy="369332"/>
          </a:xfrm>
          <a:prstGeom prst="rect">
            <a:avLst/>
          </a:prstGeom>
          <a:noFill/>
        </p:spPr>
        <p:txBody>
          <a:bodyPr wrap="none" rtlCol="0">
            <a:spAutoFit/>
          </a:bodyPr>
          <a:lstStyle/>
          <a:p>
            <a:r>
              <a:rPr kumimoji="1" lang="en-US" altLang="ja-JP" dirty="0" err="1" smtClean="0"/>
              <a:t>DalvikVM</a:t>
            </a:r>
            <a:endParaRPr kumimoji="1" lang="ja-JP" altLang="en-US" dirty="0"/>
          </a:p>
        </p:txBody>
      </p:sp>
      <p:cxnSp>
        <p:nvCxnSpPr>
          <p:cNvPr id="13" name="直線矢印コネクタ 12"/>
          <p:cNvCxnSpPr>
            <a:stCxn id="11" idx="1"/>
            <a:endCxn id="8" idx="7"/>
          </p:cNvCxnSpPr>
          <p:nvPr/>
        </p:nvCxnSpPr>
        <p:spPr>
          <a:xfrm flipH="1">
            <a:off x="7319062" y="3437186"/>
            <a:ext cx="628239" cy="310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0" y="3252519"/>
            <a:ext cx="1569660" cy="369332"/>
          </a:xfrm>
          <a:prstGeom prst="rect">
            <a:avLst/>
          </a:prstGeom>
          <a:noFill/>
        </p:spPr>
        <p:txBody>
          <a:bodyPr wrap="none" rtlCol="0">
            <a:spAutoFit/>
          </a:bodyPr>
          <a:lstStyle/>
          <a:p>
            <a:r>
              <a:rPr kumimoji="1" lang="ja-JP" altLang="en-US" dirty="0" smtClean="0"/>
              <a:t>データベース</a:t>
            </a:r>
            <a:endParaRPr kumimoji="1" lang="ja-JP" altLang="en-US" dirty="0"/>
          </a:p>
        </p:txBody>
      </p:sp>
      <p:cxnSp>
        <p:nvCxnSpPr>
          <p:cNvPr id="18" name="直線矢印コネクタ 17"/>
          <p:cNvCxnSpPr>
            <a:stCxn id="16" idx="3"/>
            <a:endCxn id="9" idx="1"/>
          </p:cNvCxnSpPr>
          <p:nvPr/>
        </p:nvCxnSpPr>
        <p:spPr>
          <a:xfrm>
            <a:off x="1569660" y="3437185"/>
            <a:ext cx="2732934" cy="2563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384858" y="4293260"/>
            <a:ext cx="947157" cy="369332"/>
          </a:xfrm>
          <a:prstGeom prst="rect">
            <a:avLst/>
          </a:prstGeom>
          <a:noFill/>
        </p:spPr>
        <p:txBody>
          <a:bodyPr wrap="none" rtlCol="0">
            <a:spAutoFit/>
          </a:bodyPr>
          <a:lstStyle/>
          <a:p>
            <a:r>
              <a:rPr kumimoji="1" lang="en-US" altLang="ja-JP" dirty="0" err="1" smtClean="0"/>
              <a:t>WebKit</a:t>
            </a:r>
            <a:endParaRPr kumimoji="1" lang="ja-JP" altLang="en-US" dirty="0"/>
          </a:p>
        </p:txBody>
      </p:sp>
      <p:cxnSp>
        <p:nvCxnSpPr>
          <p:cNvPr id="21" name="直線矢印コネクタ 20"/>
          <p:cNvCxnSpPr>
            <a:stCxn id="19" idx="3"/>
            <a:endCxn id="10" idx="2"/>
          </p:cNvCxnSpPr>
          <p:nvPr/>
        </p:nvCxnSpPr>
        <p:spPr>
          <a:xfrm flipV="1">
            <a:off x="1332015" y="4263438"/>
            <a:ext cx="2786245" cy="2144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角丸四角形 2"/>
          <p:cNvSpPr/>
          <p:nvPr/>
        </p:nvSpPr>
        <p:spPr>
          <a:xfrm>
            <a:off x="1443220" y="1395174"/>
            <a:ext cx="6648432" cy="942945"/>
          </a:xfrm>
          <a:prstGeom prst="roundRect">
            <a:avLst/>
          </a:prstGeom>
          <a:noFill/>
          <a:ln w="57150" cmpd="sng">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57200" y="1601317"/>
            <a:ext cx="877163" cy="369332"/>
          </a:xfrm>
          <a:prstGeom prst="rect">
            <a:avLst/>
          </a:prstGeom>
          <a:noFill/>
        </p:spPr>
        <p:txBody>
          <a:bodyPr wrap="none" rtlCol="0">
            <a:spAutoFit/>
          </a:bodyPr>
          <a:lstStyle/>
          <a:p>
            <a:r>
              <a:rPr kumimoji="1" lang="ja-JP" altLang="en-US" dirty="0" smtClean="0"/>
              <a:t>アプリ</a:t>
            </a:r>
            <a:endParaRPr kumimoji="1" lang="ja-JP" altLang="en-US" dirty="0"/>
          </a:p>
        </p:txBody>
      </p:sp>
    </p:spTree>
    <p:extLst>
      <p:ext uri="{BB962C8B-B14F-4D97-AF65-F5344CB8AC3E}">
        <p14:creationId xmlns:p14="http://schemas.microsoft.com/office/powerpoint/2010/main" val="14516470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Google Play Services</a:t>
            </a:r>
            <a:endParaRPr kumimoji="1" lang="ja-JP" altLang="en-US" dirty="0"/>
          </a:p>
        </p:txBody>
      </p:sp>
      <p:pic>
        <p:nvPicPr>
          <p:cNvPr id="6" name="図 5" descr="Screenshot_2013-06-30-12-36-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93" y="1600200"/>
            <a:ext cx="2715724" cy="4827953"/>
          </a:xfrm>
          <a:prstGeom prst="rect">
            <a:avLst/>
          </a:prstGeom>
        </p:spPr>
      </p:pic>
      <p:sp>
        <p:nvSpPr>
          <p:cNvPr id="7" name="正方形/長方形 6"/>
          <p:cNvSpPr/>
          <p:nvPr/>
        </p:nvSpPr>
        <p:spPr>
          <a:xfrm>
            <a:off x="535404" y="4196850"/>
            <a:ext cx="2991288" cy="48261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p>
        </p:txBody>
      </p:sp>
      <p:cxnSp>
        <p:nvCxnSpPr>
          <p:cNvPr id="8" name="直線矢印コネクタ 7"/>
          <p:cNvCxnSpPr>
            <a:endCxn id="7" idx="3"/>
          </p:cNvCxnSpPr>
          <p:nvPr/>
        </p:nvCxnSpPr>
        <p:spPr>
          <a:xfrm flipH="1">
            <a:off x="3526692" y="4438156"/>
            <a:ext cx="91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4532923" y="4253490"/>
            <a:ext cx="646331" cy="369332"/>
          </a:xfrm>
          <a:prstGeom prst="rect">
            <a:avLst/>
          </a:prstGeom>
          <a:noFill/>
        </p:spPr>
        <p:txBody>
          <a:bodyPr wrap="none" rtlCol="0">
            <a:spAutoFit/>
          </a:bodyPr>
          <a:lstStyle/>
          <a:p>
            <a:r>
              <a:rPr kumimoji="1" lang="ja-JP" altLang="en-US" dirty="0" smtClean="0"/>
              <a:t>これ</a:t>
            </a:r>
            <a:endParaRPr kumimoji="1" lang="ja-JP" altLang="en-US" dirty="0"/>
          </a:p>
        </p:txBody>
      </p:sp>
      <p:pic>
        <p:nvPicPr>
          <p:cNvPr id="12" name="図 11" descr="スクリーンショット 2013-06-30 12.3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287" y="1600200"/>
            <a:ext cx="4189790" cy="2355986"/>
          </a:xfrm>
          <a:prstGeom prst="rect">
            <a:avLst/>
          </a:prstGeom>
          <a:ln>
            <a:solidFill>
              <a:srgbClr val="6076B4"/>
            </a:solidFill>
          </a:ln>
        </p:spPr>
      </p:pic>
      <p:sp>
        <p:nvSpPr>
          <p:cNvPr id="13" name="テキスト ボックス 12"/>
          <p:cNvSpPr txBox="1"/>
          <p:nvPr/>
        </p:nvSpPr>
        <p:spPr>
          <a:xfrm>
            <a:off x="4532923" y="4807488"/>
            <a:ext cx="4108817" cy="369332"/>
          </a:xfrm>
          <a:prstGeom prst="rect">
            <a:avLst/>
          </a:prstGeom>
          <a:noFill/>
        </p:spPr>
        <p:txBody>
          <a:bodyPr wrap="none" rtlCol="0">
            <a:spAutoFit/>
          </a:bodyPr>
          <a:lstStyle/>
          <a:p>
            <a:r>
              <a:rPr kumimoji="1" lang="ja-JP" altLang="en-US" dirty="0" smtClean="0"/>
              <a:t>サイレントアップデートになっている</a:t>
            </a:r>
            <a:endParaRPr kumimoji="1" lang="ja-JP" altLang="en-US" dirty="0"/>
          </a:p>
        </p:txBody>
      </p:sp>
    </p:spTree>
    <p:extLst>
      <p:ext uri="{BB962C8B-B14F-4D97-AF65-F5344CB8AC3E}">
        <p14:creationId xmlns:p14="http://schemas.microsoft.com/office/powerpoint/2010/main" val="132074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play services</a:t>
            </a:r>
            <a:r>
              <a:rPr lang="ja-JP" altLang="en-US" dirty="0" smtClean="0"/>
              <a:t>で</a:t>
            </a:r>
            <a:r>
              <a:rPr lang="en-US" altLang="ja-JP" dirty="0" smtClean="0"/>
              <a:t/>
            </a:r>
            <a:br>
              <a:rPr lang="en-US" altLang="ja-JP" dirty="0" smtClean="0"/>
            </a:br>
            <a:r>
              <a:rPr lang="ja-JP" altLang="en-US" dirty="0" smtClean="0"/>
              <a:t>できること</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Maps(Location)</a:t>
            </a:r>
          </a:p>
          <a:p>
            <a:r>
              <a:rPr lang="en-US" altLang="ja-JP" sz="2800" dirty="0" smtClean="0"/>
              <a:t>Google Play games</a:t>
            </a:r>
          </a:p>
          <a:p>
            <a:r>
              <a:rPr lang="en-US" altLang="ja-JP" sz="2800" dirty="0" smtClean="0"/>
              <a:t>Google Cloud Messaging(GCM)</a:t>
            </a:r>
          </a:p>
          <a:p>
            <a:r>
              <a:rPr lang="en-US" altLang="ja-JP" sz="2800" dirty="0" smtClean="0"/>
              <a:t>Google Wallet</a:t>
            </a:r>
          </a:p>
          <a:p>
            <a:r>
              <a:rPr kumimoji="1" lang="en-US" altLang="ja-JP" sz="2800" dirty="0" smtClean="0"/>
              <a:t>Google+</a:t>
            </a:r>
            <a:r>
              <a:rPr kumimoji="1" lang="ja-JP" altLang="en-US" sz="2800" dirty="0" smtClean="0"/>
              <a:t>サインイン</a:t>
            </a:r>
            <a:endParaRPr kumimoji="1" lang="en-US" altLang="ja-JP" sz="2800" dirty="0" smtClean="0"/>
          </a:p>
        </p:txBody>
      </p:sp>
    </p:spTree>
    <p:extLst>
      <p:ext uri="{BB962C8B-B14F-4D97-AF65-F5344CB8AC3E}">
        <p14:creationId xmlns:p14="http://schemas.microsoft.com/office/powerpoint/2010/main" val="512303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6-30 23.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96" y="1302893"/>
            <a:ext cx="6379472" cy="4560683"/>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dirty="0" smtClean="0"/>
              <a:t>導入の仕方</a:t>
            </a:r>
            <a:endParaRPr kumimoji="1" lang="ja-JP" altLang="en-US" dirty="0"/>
          </a:p>
        </p:txBody>
      </p:sp>
      <p:sp>
        <p:nvSpPr>
          <p:cNvPr id="10" name="正方形/長方形 9"/>
          <p:cNvSpPr/>
          <p:nvPr/>
        </p:nvSpPr>
        <p:spPr>
          <a:xfrm>
            <a:off x="1236079" y="3613734"/>
            <a:ext cx="6081075" cy="18975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67696" y="5973071"/>
            <a:ext cx="6445657" cy="369332"/>
          </a:xfrm>
          <a:prstGeom prst="rect">
            <a:avLst/>
          </a:prstGeom>
          <a:solidFill>
            <a:srgbClr val="FAE6D3"/>
          </a:solidFill>
        </p:spPr>
        <p:txBody>
          <a:bodyPr wrap="none" rtlCol="0">
            <a:spAutoFit/>
          </a:bodyPr>
          <a:lstStyle/>
          <a:p>
            <a:r>
              <a:rPr kumimoji="1" lang="en-US" altLang="ja-JP" dirty="0" smtClean="0"/>
              <a:t>Android SDK Manager</a:t>
            </a:r>
            <a:r>
              <a:rPr kumimoji="1" lang="ja-JP" altLang="en-US" dirty="0" smtClean="0"/>
              <a:t>で「</a:t>
            </a:r>
            <a:r>
              <a:rPr kumimoji="1" lang="en-US" altLang="ja-JP" dirty="0" smtClean="0"/>
              <a:t>Google Play services</a:t>
            </a:r>
            <a:r>
              <a:rPr kumimoji="1" lang="ja-JP" altLang="en-US" dirty="0" smtClean="0"/>
              <a:t>」を</a:t>
            </a:r>
            <a:r>
              <a:rPr kumimoji="1" lang="en-US" altLang="ja-JP" dirty="0" smtClean="0"/>
              <a:t>install</a:t>
            </a:r>
            <a:endParaRPr kumimoji="1" lang="ja-JP" altLang="en-US" dirty="0"/>
          </a:p>
        </p:txBody>
      </p:sp>
    </p:spTree>
    <p:extLst>
      <p:ext uri="{BB962C8B-B14F-4D97-AF65-F5344CB8AC3E}">
        <p14:creationId xmlns:p14="http://schemas.microsoft.com/office/powerpoint/2010/main" val="18504936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導入の仕方</a:t>
            </a:r>
            <a:endParaRPr kumimoji="1" lang="ja-JP" altLang="en-US" dirty="0"/>
          </a:p>
        </p:txBody>
      </p:sp>
      <p:pic>
        <p:nvPicPr>
          <p:cNvPr id="5" name="図 4" descr="スクリーンショット 2013-06-30 12.59.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31" y="1475152"/>
            <a:ext cx="4006061" cy="4181231"/>
          </a:xfrm>
          <a:prstGeom prst="rect">
            <a:avLst/>
          </a:prstGeom>
          <a:ln>
            <a:solidFill>
              <a:srgbClr val="6076B4"/>
            </a:solidFill>
          </a:ln>
        </p:spPr>
      </p:pic>
      <p:sp>
        <p:nvSpPr>
          <p:cNvPr id="6" name="テキスト ボックス 5"/>
          <p:cNvSpPr txBox="1"/>
          <p:nvPr/>
        </p:nvSpPr>
        <p:spPr>
          <a:xfrm>
            <a:off x="5578231" y="2872152"/>
            <a:ext cx="2891537" cy="1754327"/>
          </a:xfrm>
          <a:prstGeom prst="rect">
            <a:avLst/>
          </a:prstGeom>
          <a:noFill/>
          <a:ln>
            <a:solidFill>
              <a:srgbClr val="6076B4"/>
            </a:solidFill>
          </a:ln>
        </p:spPr>
        <p:txBody>
          <a:bodyPr wrap="none" rtlCol="0">
            <a:spAutoFit/>
          </a:bodyPr>
          <a:lstStyle/>
          <a:p>
            <a:r>
              <a:rPr kumimoji="1" lang="en-US" altLang="ja-JP" dirty="0" smtClean="0"/>
              <a:t>($</a:t>
            </a:r>
            <a:r>
              <a:rPr kumimoji="1" lang="en-US" altLang="ja-JP" dirty="0" err="1" smtClean="0"/>
              <a:t>sdk</a:t>
            </a:r>
            <a:r>
              <a:rPr kumimoji="1" lang="en-US" altLang="ja-JP" dirty="0" smtClean="0"/>
              <a:t>)</a:t>
            </a:r>
          </a:p>
          <a:p>
            <a:r>
              <a:rPr kumimoji="1" lang="en-US" altLang="ja-JP" dirty="0" smtClean="0"/>
              <a:t>/extras</a:t>
            </a:r>
          </a:p>
          <a:p>
            <a:r>
              <a:rPr kumimoji="1" lang="en-US" altLang="ja-JP" dirty="0" smtClean="0"/>
              <a:t>/</a:t>
            </a:r>
            <a:r>
              <a:rPr kumimoji="1" lang="en-US" altLang="ja-JP" dirty="0" err="1" smtClean="0"/>
              <a:t>google</a:t>
            </a:r>
            <a:endParaRPr kumimoji="1" lang="en-US" altLang="ja-JP" dirty="0" smtClean="0"/>
          </a:p>
          <a:p>
            <a:r>
              <a:rPr kumimoji="1" lang="en-US" altLang="ja-JP" dirty="0" smtClean="0"/>
              <a:t>/</a:t>
            </a:r>
            <a:r>
              <a:rPr kumimoji="1" lang="en-US" altLang="ja-JP" dirty="0" err="1" smtClean="0"/>
              <a:t>google_play_services</a:t>
            </a:r>
            <a:endParaRPr kumimoji="1" lang="en-US" altLang="ja-JP" dirty="0" smtClean="0"/>
          </a:p>
          <a:p>
            <a:r>
              <a:rPr kumimoji="1" lang="en-US" altLang="ja-JP" dirty="0" smtClean="0"/>
              <a:t>/</a:t>
            </a:r>
            <a:r>
              <a:rPr kumimoji="1" lang="en-US" altLang="ja-JP" dirty="0" err="1" smtClean="0"/>
              <a:t>libproject</a:t>
            </a:r>
            <a:endParaRPr kumimoji="1" lang="en-US" altLang="ja-JP" dirty="0" smtClean="0"/>
          </a:p>
          <a:p>
            <a:r>
              <a:rPr kumimoji="1" lang="en-US" altLang="ja-JP" dirty="0" smtClean="0"/>
              <a:t>/</a:t>
            </a:r>
            <a:r>
              <a:rPr kumimoji="1" lang="en-US" altLang="ja-JP" dirty="0" err="1"/>
              <a:t>google</a:t>
            </a:r>
            <a:r>
              <a:rPr kumimoji="1" lang="en-US" altLang="ja-JP" dirty="0"/>
              <a:t>-play-</a:t>
            </a:r>
            <a:r>
              <a:rPr kumimoji="1" lang="en-US" altLang="ja-JP" dirty="0" err="1"/>
              <a:t>services_lib</a:t>
            </a:r>
            <a:endParaRPr kumimoji="1" lang="ja-JP" altLang="en-US" dirty="0"/>
          </a:p>
        </p:txBody>
      </p:sp>
      <p:cxnSp>
        <p:nvCxnSpPr>
          <p:cNvPr id="7" name="直線矢印コネクタ 6"/>
          <p:cNvCxnSpPr>
            <a:endCxn id="6" idx="1"/>
          </p:cNvCxnSpPr>
          <p:nvPr/>
        </p:nvCxnSpPr>
        <p:spPr>
          <a:xfrm>
            <a:off x="3984997" y="3409462"/>
            <a:ext cx="1593234" cy="3398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320430" y="3324796"/>
            <a:ext cx="2678723" cy="16933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20430" y="5951497"/>
            <a:ext cx="6712094" cy="369332"/>
          </a:xfrm>
          <a:prstGeom prst="rect">
            <a:avLst/>
          </a:prstGeom>
          <a:solidFill>
            <a:srgbClr val="FAE6D3"/>
          </a:solidFill>
        </p:spPr>
        <p:txBody>
          <a:bodyPr wrap="none" rtlCol="0">
            <a:spAutoFit/>
          </a:bodyPr>
          <a:lstStyle/>
          <a:p>
            <a:r>
              <a:rPr kumimoji="1" lang="en-US" altLang="ja-JP" dirty="0" smtClean="0"/>
              <a:t>import</a:t>
            </a:r>
            <a:r>
              <a:rPr kumimoji="1" lang="ja-JP" altLang="en-US" dirty="0" smtClean="0"/>
              <a:t>から「</a:t>
            </a:r>
            <a:r>
              <a:rPr kumimoji="1" lang="en-US" altLang="ja-JP" dirty="0" smtClean="0"/>
              <a:t>Existing Android Code into Workspace</a:t>
            </a:r>
            <a:r>
              <a:rPr kumimoji="1" lang="ja-JP" altLang="en-US" dirty="0" smtClean="0"/>
              <a:t>」を選択</a:t>
            </a:r>
            <a:endParaRPr kumimoji="1" lang="ja-JP" altLang="en-US" dirty="0"/>
          </a:p>
        </p:txBody>
      </p:sp>
    </p:spTree>
    <p:extLst>
      <p:ext uri="{BB962C8B-B14F-4D97-AF65-F5344CB8AC3E}">
        <p14:creationId xmlns:p14="http://schemas.microsoft.com/office/powerpoint/2010/main" val="5776729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Lib</a:t>
            </a:r>
            <a:r>
              <a:rPr kumimoji="1" lang="ja-JP" altLang="en-US" dirty="0" smtClean="0"/>
              <a:t>プロジェクト導入</a:t>
            </a:r>
            <a:endParaRPr kumimoji="1" lang="ja-JP" altLang="en-US" dirty="0"/>
          </a:p>
        </p:txBody>
      </p:sp>
      <p:pic>
        <p:nvPicPr>
          <p:cNvPr id="4" name="図 3" descr="スクリーンショット 2013-06-30 13.04.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796" y="1318845"/>
            <a:ext cx="5705789" cy="5148385"/>
          </a:xfrm>
          <a:prstGeom prst="rect">
            <a:avLst/>
          </a:prstGeom>
          <a:ln>
            <a:solidFill>
              <a:srgbClr val="6076B4"/>
            </a:solidFill>
          </a:ln>
        </p:spPr>
      </p:pic>
    </p:spTree>
    <p:extLst>
      <p:ext uri="{BB962C8B-B14F-4D97-AF65-F5344CB8AC3E}">
        <p14:creationId xmlns:p14="http://schemas.microsoft.com/office/powerpoint/2010/main" val="118566497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Google</a:t>
            </a:r>
            <a:r>
              <a:rPr lang="ja-JP" altLang="en-US" sz="2800" dirty="0" smtClean="0"/>
              <a:t>のサービスを利用するためのコンソール</a:t>
            </a:r>
            <a:endParaRPr lang="en-US" altLang="ja-JP" sz="2800" dirty="0" smtClean="0"/>
          </a:p>
          <a:p>
            <a:r>
              <a:rPr lang="en-US" altLang="ja-JP" sz="2800" dirty="0" smtClean="0"/>
              <a:t>Android Google Maps API v2</a:t>
            </a:r>
            <a:r>
              <a:rPr lang="ja-JP" altLang="en-US" sz="2800" dirty="0" smtClean="0"/>
              <a:t>の使用や</a:t>
            </a:r>
            <a:r>
              <a:rPr lang="en-US" altLang="ja-JP" sz="2800" dirty="0" smtClean="0"/>
              <a:t>GCM</a:t>
            </a:r>
            <a:r>
              <a:rPr lang="ja-JP" altLang="en-US" sz="2800" dirty="0" smtClean="0"/>
              <a:t>の利用の時に操作する</a:t>
            </a:r>
            <a:endParaRPr lang="en-US" altLang="ja-JP" sz="2800" dirty="0" smtClean="0"/>
          </a:p>
          <a:p>
            <a:pPr lvl="1"/>
            <a:r>
              <a:rPr lang="en-US" altLang="ja-JP" sz="2000" dirty="0" smtClean="0">
                <a:hlinkClick r:id="rId2"/>
              </a:rPr>
              <a:t>http://code.google.com/apis/console</a:t>
            </a:r>
            <a:endParaRPr lang="en-US" altLang="ja-JP" sz="2000" dirty="0" smtClean="0"/>
          </a:p>
          <a:p>
            <a:r>
              <a:rPr lang="ja-JP" altLang="en-US" sz="2800" dirty="0" smtClean="0"/>
              <a:t>「</a:t>
            </a:r>
            <a:r>
              <a:rPr lang="en-US" altLang="ja-JP" sz="2800" dirty="0" smtClean="0"/>
              <a:t>Services</a:t>
            </a:r>
            <a:r>
              <a:rPr lang="ja-JP" altLang="en-US" sz="2800" dirty="0" smtClean="0"/>
              <a:t>」で「</a:t>
            </a:r>
            <a:r>
              <a:rPr lang="en-US" altLang="ja-JP" sz="2800" dirty="0" smtClean="0"/>
              <a:t>Status</a:t>
            </a:r>
            <a:r>
              <a:rPr lang="ja-JP" altLang="en-US" sz="2800" dirty="0" smtClean="0"/>
              <a:t>」を「</a:t>
            </a:r>
            <a:r>
              <a:rPr lang="en-US" altLang="ja-JP" sz="2800" dirty="0" smtClean="0"/>
              <a:t>ON</a:t>
            </a:r>
            <a:r>
              <a:rPr lang="ja-JP" altLang="en-US" sz="2800" dirty="0" smtClean="0"/>
              <a:t>」にして使用する</a:t>
            </a:r>
            <a:endParaRPr lang="en-US" altLang="ja-JP" sz="2800" dirty="0" smtClean="0"/>
          </a:p>
          <a:p>
            <a:r>
              <a:rPr lang="ja-JP" altLang="en-US" sz="2800" dirty="0" smtClean="0"/>
              <a:t>「</a:t>
            </a:r>
            <a:r>
              <a:rPr lang="en-US" altLang="ja-JP" sz="2800" dirty="0" smtClean="0"/>
              <a:t>API Access</a:t>
            </a:r>
            <a:r>
              <a:rPr lang="ja-JP" altLang="en-US" sz="2800" dirty="0" smtClean="0"/>
              <a:t>」でキーを登録</a:t>
            </a:r>
            <a:endParaRPr lang="en-US" altLang="ja-JP" sz="2800" dirty="0" smtClean="0"/>
          </a:p>
        </p:txBody>
      </p:sp>
    </p:spTree>
    <p:extLst>
      <p:ext uri="{BB962C8B-B14F-4D97-AF65-F5344CB8AC3E}">
        <p14:creationId xmlns:p14="http://schemas.microsoft.com/office/powerpoint/2010/main" val="361658184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Console/Services</a:t>
            </a:r>
            <a:endParaRPr kumimoji="1" lang="ja-JP" altLang="en-US" dirty="0"/>
          </a:p>
        </p:txBody>
      </p:sp>
      <p:pic>
        <p:nvPicPr>
          <p:cNvPr id="5" name="図 4" descr="スクリーンショット 2013-06-30 13.1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54" y="1388931"/>
            <a:ext cx="6125308" cy="4843837"/>
          </a:xfrm>
          <a:prstGeom prst="rect">
            <a:avLst/>
          </a:prstGeom>
          <a:ln>
            <a:solidFill>
              <a:srgbClr val="6076B4"/>
            </a:solidFill>
          </a:ln>
        </p:spPr>
      </p:pic>
    </p:spTree>
    <p:extLst>
      <p:ext uri="{BB962C8B-B14F-4D97-AF65-F5344CB8AC3E}">
        <p14:creationId xmlns:p14="http://schemas.microsoft.com/office/powerpoint/2010/main" val="166224188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Console/API Access</a:t>
            </a:r>
            <a:endParaRPr kumimoji="1" lang="ja-JP" altLang="en-US" dirty="0"/>
          </a:p>
        </p:txBody>
      </p:sp>
      <p:pic>
        <p:nvPicPr>
          <p:cNvPr id="4" name="図 3" descr="スクリーンショット 2013-06-30 13.1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408" y="1463431"/>
            <a:ext cx="6092371" cy="5257800"/>
          </a:xfrm>
          <a:prstGeom prst="rect">
            <a:avLst/>
          </a:prstGeom>
          <a:ln>
            <a:solidFill>
              <a:srgbClr val="6076B4"/>
            </a:solidFill>
          </a:ln>
        </p:spPr>
      </p:pic>
    </p:spTree>
    <p:extLst>
      <p:ext uri="{BB962C8B-B14F-4D97-AF65-F5344CB8AC3E}">
        <p14:creationId xmlns:p14="http://schemas.microsoft.com/office/powerpoint/2010/main" val="246670028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開発の情報</a:t>
            </a:r>
            <a:endParaRPr kumimoji="1" lang="ja-JP" altLang="en-US" dirty="0"/>
          </a:p>
        </p:txBody>
      </p:sp>
      <p:sp>
        <p:nvSpPr>
          <p:cNvPr id="3" name="コンテンツ プレースホルダー 2"/>
          <p:cNvSpPr>
            <a:spLocks noGrp="1"/>
          </p:cNvSpPr>
          <p:nvPr>
            <p:ph idx="1"/>
          </p:nvPr>
        </p:nvSpPr>
        <p:spPr>
          <a:xfrm>
            <a:off x="319851" y="1600200"/>
            <a:ext cx="8588963" cy="4525963"/>
          </a:xfrm>
        </p:spPr>
        <p:txBody>
          <a:bodyPr/>
          <a:lstStyle/>
          <a:p>
            <a:r>
              <a:rPr kumimoji="1" lang="ja-JP" altLang="en-US" dirty="0" smtClean="0"/>
              <a:t>日本</a:t>
            </a:r>
            <a:r>
              <a:rPr kumimoji="1" lang="en-US" altLang="ja-JP" dirty="0" smtClean="0"/>
              <a:t>Android</a:t>
            </a:r>
            <a:r>
              <a:rPr kumimoji="1" lang="ja-JP" altLang="en-US" dirty="0" smtClean="0"/>
              <a:t>の会</a:t>
            </a:r>
            <a:r>
              <a:rPr kumimoji="1" lang="en-US" altLang="ja-JP" dirty="0" smtClean="0"/>
              <a:t>ML</a:t>
            </a:r>
          </a:p>
          <a:p>
            <a:pPr lvl="1"/>
            <a:r>
              <a:rPr lang="en-US" altLang="ja-JP" sz="1800" dirty="0">
                <a:hlinkClick r:id="rId2"/>
              </a:rPr>
              <a:t>https://groups.google.com/forum/?hl=ja&amp;fromgroups#!forum/android-group-</a:t>
            </a:r>
            <a:r>
              <a:rPr lang="en-US" altLang="ja-JP" sz="1800" dirty="0" smtClean="0">
                <a:hlinkClick r:id="rId2"/>
              </a:rPr>
              <a:t>japan</a:t>
            </a:r>
            <a:endParaRPr lang="en-US" altLang="ja-JP" sz="1800" dirty="0" smtClean="0"/>
          </a:p>
          <a:p>
            <a:r>
              <a:rPr kumimoji="1" lang="ja-JP" altLang="en-US" dirty="0" smtClean="0"/>
              <a:t>地域コミュニティを活用</a:t>
            </a:r>
          </a:p>
          <a:p>
            <a:pPr lvl="1"/>
            <a:r>
              <a:rPr lang="en-US" altLang="ja-JP" sz="1800" dirty="0" smtClean="0"/>
              <a:t>ATND(</a:t>
            </a:r>
            <a:r>
              <a:rPr lang="en-US" altLang="ja-JP" sz="1800" dirty="0" smtClean="0">
                <a:hlinkClick r:id="rId3"/>
              </a:rPr>
              <a:t>http://atnd.org/beta/</a:t>
            </a:r>
            <a:r>
              <a:rPr lang="en-US" altLang="ja-JP" sz="1800" dirty="0" smtClean="0"/>
              <a:t>)</a:t>
            </a:r>
            <a:r>
              <a:rPr lang="ja-JP" altLang="en-US" sz="1800" dirty="0" smtClean="0"/>
              <a:t>などを使って積極的に人を巻き込んでいく</a:t>
            </a:r>
            <a:endParaRPr lang="en-US" altLang="ja-JP" sz="1800" dirty="0" smtClean="0"/>
          </a:p>
          <a:p>
            <a:pPr lvl="1"/>
            <a:r>
              <a:rPr kumimoji="1" lang="en-US" altLang="ja-JP" sz="1800" dirty="0" smtClean="0"/>
              <a:t>Twitter</a:t>
            </a:r>
            <a:r>
              <a:rPr kumimoji="1" lang="ja-JP" altLang="en-US" sz="1800" dirty="0" smtClean="0"/>
              <a:t>や</a:t>
            </a:r>
            <a:r>
              <a:rPr kumimoji="1" lang="en-US" altLang="ja-JP" sz="1800" dirty="0" err="1" smtClean="0"/>
              <a:t>facebook</a:t>
            </a:r>
            <a:r>
              <a:rPr kumimoji="1" lang="ja-JP" altLang="en-US" sz="1800" dirty="0" smtClean="0"/>
              <a:t>などの</a:t>
            </a:r>
            <a:r>
              <a:rPr kumimoji="1" lang="en-US" altLang="ja-JP" sz="1800" dirty="0" smtClean="0"/>
              <a:t>SNS</a:t>
            </a:r>
            <a:r>
              <a:rPr kumimoji="1" lang="ja-JP" altLang="en-US" sz="1800" dirty="0" smtClean="0"/>
              <a:t>の活用</a:t>
            </a:r>
            <a:endParaRPr kumimoji="1" lang="en-US" altLang="ja-JP" sz="1800" dirty="0" smtClean="0"/>
          </a:p>
          <a:p>
            <a:r>
              <a:rPr kumimoji="1" lang="ja-JP" altLang="en-US" sz="2600" dirty="0" smtClean="0"/>
              <a:t>参考書籍</a:t>
            </a:r>
            <a:endParaRPr kumimoji="1" lang="en-US" altLang="ja-JP" sz="2600" dirty="0" smtClean="0"/>
          </a:p>
          <a:p>
            <a:pPr lvl="1"/>
            <a:r>
              <a:rPr kumimoji="1" lang="en-US" altLang="ja-JP" sz="1800" dirty="0" smtClean="0"/>
              <a:t>Google Android</a:t>
            </a:r>
            <a:r>
              <a:rPr kumimoji="1" lang="ja-JP" altLang="en-US" sz="1800" dirty="0" smtClean="0"/>
              <a:t>プログラミング入門</a:t>
            </a:r>
            <a:r>
              <a:rPr kumimoji="1" lang="en-US" altLang="ja-JP" sz="1800" dirty="0" smtClean="0"/>
              <a:t> </a:t>
            </a:r>
            <a:r>
              <a:rPr kumimoji="1" lang="ja-JP" altLang="en-US" sz="1800" dirty="0" smtClean="0"/>
              <a:t>改訂</a:t>
            </a:r>
            <a:r>
              <a:rPr kumimoji="1" lang="en-US" altLang="ja-JP" sz="1800" dirty="0" smtClean="0"/>
              <a:t>2</a:t>
            </a:r>
            <a:r>
              <a:rPr kumimoji="1" lang="ja-JP" altLang="en-US" sz="1800" dirty="0" smtClean="0"/>
              <a:t>版</a:t>
            </a:r>
            <a:r>
              <a:rPr lang="en-US" altLang="ja-JP" sz="1800" dirty="0"/>
              <a:t> </a:t>
            </a:r>
            <a:r>
              <a:rPr lang="en-US" altLang="ja-JP" sz="1800" dirty="0">
                <a:hlinkClick r:id="rId4"/>
              </a:rPr>
              <a:t>http://amzn.to/</a:t>
            </a:r>
            <a:r>
              <a:rPr lang="en-US" altLang="ja-JP" sz="1800" dirty="0" smtClean="0">
                <a:hlinkClick r:id="rId4"/>
              </a:rPr>
              <a:t>TSZvXU</a:t>
            </a:r>
            <a:endParaRPr lang="en-US" altLang="ja-JP" sz="1800" dirty="0" smtClean="0"/>
          </a:p>
          <a:p>
            <a:pPr lvl="1"/>
            <a:r>
              <a:rPr kumimoji="1" lang="en-US" altLang="ja-JP" sz="1800" dirty="0" smtClean="0"/>
              <a:t>Android SDK</a:t>
            </a:r>
            <a:r>
              <a:rPr kumimoji="1" lang="ja-JP" altLang="en-US" sz="1800" dirty="0" smtClean="0"/>
              <a:t>開発のレシピ</a:t>
            </a:r>
            <a:r>
              <a:rPr lang="en-US" altLang="ja-JP" sz="1800" dirty="0"/>
              <a:t> </a:t>
            </a:r>
            <a:r>
              <a:rPr lang="en-US" altLang="ja-JP" sz="1800" dirty="0">
                <a:hlinkClick r:id="rId5"/>
              </a:rPr>
              <a:t>http://amzn.to/</a:t>
            </a:r>
            <a:r>
              <a:rPr lang="en-US" altLang="ja-JP" sz="1800" dirty="0" smtClean="0">
                <a:hlinkClick r:id="rId5"/>
              </a:rPr>
              <a:t>RmdWxq</a:t>
            </a:r>
            <a:endParaRPr lang="en-US" altLang="ja-JP" sz="1800" dirty="0" smtClean="0"/>
          </a:p>
          <a:p>
            <a:pPr lvl="1"/>
            <a:r>
              <a:rPr kumimoji="1" lang="ja-JP" altLang="en-US" sz="1800" dirty="0" smtClean="0"/>
              <a:t>改訂</a:t>
            </a:r>
            <a:r>
              <a:rPr kumimoji="1" lang="en-US" altLang="ja-JP" sz="1800" dirty="0" smtClean="0"/>
              <a:t>2</a:t>
            </a:r>
            <a:r>
              <a:rPr kumimoji="1" lang="ja-JP" altLang="en-US" sz="1800" dirty="0" smtClean="0"/>
              <a:t>版</a:t>
            </a:r>
            <a:r>
              <a:rPr kumimoji="1" lang="en-US" altLang="ja-JP" sz="1800" dirty="0" smtClean="0"/>
              <a:t> Android SDK</a:t>
            </a:r>
            <a:r>
              <a:rPr kumimoji="1" lang="ja-JP" altLang="en-US" sz="1800" dirty="0" smtClean="0"/>
              <a:t>逆引きハンドブック</a:t>
            </a:r>
            <a:r>
              <a:rPr lang="en-US" altLang="ja-JP" sz="1800" dirty="0"/>
              <a:t> </a:t>
            </a:r>
            <a:r>
              <a:rPr lang="en-US" altLang="ja-JP" sz="1800" dirty="0">
                <a:hlinkClick r:id="rId6"/>
              </a:rPr>
              <a:t>http://</a:t>
            </a:r>
            <a:r>
              <a:rPr lang="en-US" altLang="ja-JP" sz="1800" dirty="0" err="1">
                <a:hlinkClick r:id="rId6"/>
              </a:rPr>
              <a:t>amzn.to</a:t>
            </a:r>
            <a:r>
              <a:rPr lang="en-US" altLang="ja-JP" sz="1800" dirty="0">
                <a:hlinkClick r:id="rId6"/>
              </a:rPr>
              <a:t>/WXOd5g</a:t>
            </a:r>
            <a:endParaRPr kumimoji="1" lang="ja-JP" altLang="en-US" sz="1800" dirty="0"/>
          </a:p>
        </p:txBody>
      </p:sp>
    </p:spTree>
    <p:extLst>
      <p:ext uri="{BB962C8B-B14F-4D97-AF65-F5344CB8AC3E}">
        <p14:creationId xmlns:p14="http://schemas.microsoft.com/office/powerpoint/2010/main" val="93222262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知っておくと良い技術</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err="1" smtClean="0"/>
              <a:t>Git</a:t>
            </a:r>
            <a:endParaRPr kumimoji="1" lang="en-US" altLang="ja-JP" dirty="0" smtClean="0"/>
          </a:p>
          <a:p>
            <a:pPr lvl="1"/>
            <a:r>
              <a:rPr lang="ja-JP" altLang="en-US" sz="1800" dirty="0" smtClean="0"/>
              <a:t>ソースコード管理システム</a:t>
            </a:r>
            <a:endParaRPr lang="en-US" altLang="ja-JP" sz="1800" dirty="0" smtClean="0"/>
          </a:p>
          <a:p>
            <a:pPr lvl="1"/>
            <a:r>
              <a:rPr kumimoji="1" lang="en-US" altLang="ja-JP" sz="1800" dirty="0" smtClean="0"/>
              <a:t>Linux</a:t>
            </a:r>
            <a:r>
              <a:rPr kumimoji="1" lang="ja-JP" altLang="en-US" sz="1800" dirty="0" smtClean="0"/>
              <a:t>カーネルや</a:t>
            </a:r>
            <a:r>
              <a:rPr kumimoji="1" lang="en-US" altLang="ja-JP" sz="1800" dirty="0" smtClean="0"/>
              <a:t>Android</a:t>
            </a:r>
            <a:r>
              <a:rPr kumimoji="1" lang="ja-JP" altLang="en-US" sz="1800" dirty="0" smtClean="0"/>
              <a:t>でも使われている</a:t>
            </a:r>
            <a:endParaRPr kumimoji="1" lang="en-US" altLang="ja-JP" sz="1800" dirty="0" smtClean="0"/>
          </a:p>
          <a:p>
            <a:pPr lvl="1"/>
            <a:r>
              <a:rPr lang="en-US" altLang="ja-JP" sz="1800" dirty="0" smtClean="0"/>
              <a:t>Android</a:t>
            </a:r>
            <a:r>
              <a:rPr lang="ja-JP" altLang="en-US" sz="1800" dirty="0" smtClean="0"/>
              <a:t>のソースコード取得には必要</a:t>
            </a:r>
            <a:endParaRPr lang="en-US" altLang="ja-JP" sz="1800" dirty="0" smtClean="0"/>
          </a:p>
          <a:p>
            <a:pPr lvl="1"/>
            <a:r>
              <a:rPr lang="en-US" altLang="ja-JP" sz="1800" dirty="0" err="1" smtClean="0"/>
              <a:t>Github</a:t>
            </a:r>
            <a:r>
              <a:rPr lang="ja-JP" altLang="en-US" sz="1800" dirty="0" smtClean="0"/>
              <a:t>など、主流となっている</a:t>
            </a:r>
            <a:endParaRPr lang="en-US" altLang="ja-JP" sz="1800" dirty="0" smtClean="0"/>
          </a:p>
          <a:p>
            <a:endParaRPr kumimoji="1" lang="ja-JP" altLang="en-US" sz="2600" dirty="0"/>
          </a:p>
        </p:txBody>
      </p:sp>
    </p:spTree>
    <p:extLst>
      <p:ext uri="{BB962C8B-B14F-4D97-AF65-F5344CB8AC3E}">
        <p14:creationId xmlns:p14="http://schemas.microsoft.com/office/powerpoint/2010/main" val="30674022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の開発の種類</a:t>
            </a:r>
            <a:endParaRPr kumimoji="1" lang="ja-JP" altLang="en-US" dirty="0"/>
          </a:p>
        </p:txBody>
      </p:sp>
      <p:sp>
        <p:nvSpPr>
          <p:cNvPr id="3" name="コンテンツ プレースホルダー 2"/>
          <p:cNvSpPr>
            <a:spLocks noGrp="1"/>
          </p:cNvSpPr>
          <p:nvPr>
            <p:ph idx="1"/>
          </p:nvPr>
        </p:nvSpPr>
        <p:spPr>
          <a:xfrm>
            <a:off x="67350" y="1600200"/>
            <a:ext cx="9076650" cy="4525963"/>
          </a:xfrm>
        </p:spPr>
        <p:txBody>
          <a:bodyPr>
            <a:normAutofit fontScale="92500" lnSpcReduction="10000"/>
          </a:bodyPr>
          <a:lstStyle/>
          <a:p>
            <a:r>
              <a:rPr kumimoji="1" lang="ja-JP" altLang="en-US" sz="2800" dirty="0" smtClean="0"/>
              <a:t>アプリケーション開発</a:t>
            </a:r>
            <a:endParaRPr kumimoji="1" lang="en-US" altLang="ja-JP" sz="2800" dirty="0" smtClean="0"/>
          </a:p>
          <a:p>
            <a:pPr lvl="1"/>
            <a:r>
              <a:rPr kumimoji="1" lang="en-US" altLang="ja-JP" sz="1800" dirty="0" smtClean="0"/>
              <a:t>Android</a:t>
            </a:r>
            <a:r>
              <a:rPr lang="en-US" altLang="ja-JP" sz="1800" dirty="0"/>
              <a:t> </a:t>
            </a:r>
            <a:r>
              <a:rPr lang="en-US" altLang="ja-JP" sz="1800" dirty="0" smtClean="0"/>
              <a:t>Framework</a:t>
            </a:r>
            <a:r>
              <a:rPr lang="ja-JP" altLang="en-US" sz="1800" dirty="0" smtClean="0"/>
              <a:t>の上で、主に一般ユーザ向けのアプリケーションを開発する</a:t>
            </a:r>
            <a:endParaRPr lang="en-US" altLang="ja-JP" sz="1800" dirty="0" smtClean="0"/>
          </a:p>
          <a:p>
            <a:pPr lvl="1"/>
            <a:r>
              <a:rPr lang="ja-JP" altLang="en-US" sz="1800" dirty="0" smtClean="0"/>
              <a:t>開発に必要な知識やスキル</a:t>
            </a:r>
            <a:endParaRPr lang="en-US" altLang="ja-JP" sz="1800" dirty="0" smtClean="0"/>
          </a:p>
          <a:p>
            <a:pPr lvl="2"/>
            <a:r>
              <a:rPr lang="en-US" altLang="ja-JP" sz="1800" dirty="0" smtClean="0"/>
              <a:t>Java</a:t>
            </a:r>
            <a:r>
              <a:rPr lang="ja-JP" altLang="en-US" sz="1800" dirty="0" smtClean="0"/>
              <a:t>言語：イベント駆動型の仕組み</a:t>
            </a:r>
            <a:endParaRPr lang="en-US" altLang="ja-JP" sz="1800" dirty="0" smtClean="0"/>
          </a:p>
          <a:p>
            <a:pPr lvl="2"/>
            <a:r>
              <a:rPr lang="en-US" altLang="ja-JP" sz="1800" dirty="0" smtClean="0"/>
              <a:t>Web</a:t>
            </a:r>
            <a:r>
              <a:rPr lang="ja-JP" altLang="en-US" sz="1800" dirty="0" smtClean="0"/>
              <a:t>技術：</a:t>
            </a:r>
            <a:r>
              <a:rPr lang="en-US" altLang="ja-JP" sz="1800" dirty="0" smtClean="0"/>
              <a:t>JSON,  XML, REST API, </a:t>
            </a:r>
          </a:p>
          <a:p>
            <a:r>
              <a:rPr kumimoji="1" lang="ja-JP" altLang="en-US" sz="2800" dirty="0" smtClean="0"/>
              <a:t>ミドルウェア開発</a:t>
            </a:r>
            <a:endParaRPr kumimoji="1" lang="en-US" altLang="ja-JP" sz="2800" dirty="0" smtClean="0"/>
          </a:p>
          <a:p>
            <a:pPr lvl="1"/>
            <a:r>
              <a:rPr lang="en-US" altLang="ja-JP" sz="2000" dirty="0" smtClean="0"/>
              <a:t>Android</a:t>
            </a:r>
            <a:r>
              <a:rPr lang="ja-JP" altLang="en-US" sz="2000" dirty="0" smtClean="0"/>
              <a:t>の</a:t>
            </a:r>
            <a:r>
              <a:rPr lang="en-US" altLang="ja-JP" sz="2000" dirty="0" smtClean="0"/>
              <a:t>Library</a:t>
            </a:r>
            <a:r>
              <a:rPr lang="ja-JP" altLang="en-US" sz="2000" dirty="0" smtClean="0"/>
              <a:t>などを開発し、</a:t>
            </a:r>
            <a:r>
              <a:rPr kumimoji="1" lang="ja-JP" altLang="en-US" sz="2000" dirty="0" smtClean="0"/>
              <a:t>新規のデバイスなどに追加で実装を行う</a:t>
            </a:r>
            <a:endParaRPr kumimoji="1" lang="en-US" altLang="ja-JP" sz="2000" dirty="0" smtClean="0"/>
          </a:p>
          <a:p>
            <a:pPr lvl="1"/>
            <a:r>
              <a:rPr kumimoji="1" lang="ja-JP" altLang="en-US" sz="1800" dirty="0" smtClean="0"/>
              <a:t>開発に必要な知識やスキル</a:t>
            </a:r>
            <a:endParaRPr kumimoji="1" lang="en-US" altLang="ja-JP" sz="1800" dirty="0" smtClean="0"/>
          </a:p>
          <a:p>
            <a:pPr lvl="2"/>
            <a:r>
              <a:rPr lang="en-US" altLang="ja-JP" sz="1800" dirty="0" smtClean="0"/>
              <a:t>Java/C</a:t>
            </a:r>
            <a:r>
              <a:rPr lang="ja-JP" altLang="en-US" sz="1800" dirty="0" smtClean="0"/>
              <a:t>言語</a:t>
            </a:r>
            <a:endParaRPr lang="en-US" altLang="ja-JP" sz="1800" dirty="0" smtClean="0"/>
          </a:p>
          <a:p>
            <a:r>
              <a:rPr kumimoji="1" lang="ja-JP" altLang="en-US" sz="2600" dirty="0" smtClean="0"/>
              <a:t>プラットフォーム開発</a:t>
            </a:r>
            <a:endParaRPr kumimoji="1" lang="en-US" altLang="ja-JP" sz="2600" dirty="0" smtClean="0"/>
          </a:p>
          <a:p>
            <a:pPr lvl="1"/>
            <a:r>
              <a:rPr lang="ja-JP" altLang="en-US" sz="1800" dirty="0" smtClean="0"/>
              <a:t>新規デバイスに</a:t>
            </a:r>
            <a:r>
              <a:rPr lang="en-US" altLang="ja-JP" sz="1800" dirty="0" smtClean="0"/>
              <a:t>Android</a:t>
            </a:r>
            <a:r>
              <a:rPr lang="ja-JP" altLang="en-US" sz="1800" dirty="0" smtClean="0"/>
              <a:t>を載せて動作させる。パフォーマンス・チューニング</a:t>
            </a:r>
            <a:endParaRPr kumimoji="1" lang="en-US" altLang="ja-JP" sz="1800" dirty="0" smtClean="0"/>
          </a:p>
          <a:p>
            <a:pPr lvl="1"/>
            <a:r>
              <a:rPr lang="ja-JP" altLang="en-US" sz="1800" dirty="0" smtClean="0"/>
              <a:t>開発に必要な知識やスキル</a:t>
            </a:r>
            <a:endParaRPr lang="en-US" altLang="ja-JP" sz="1800" dirty="0" smtClean="0"/>
          </a:p>
          <a:p>
            <a:pPr lvl="2"/>
            <a:r>
              <a:rPr lang="ja-JP" altLang="en-US" sz="1800" dirty="0" smtClean="0"/>
              <a:t>カーネルやデバイスドライバなどの開発知識</a:t>
            </a:r>
            <a:endParaRPr kumimoji="1" lang="ja-JP" altLang="en-US" sz="1800" dirty="0"/>
          </a:p>
        </p:txBody>
      </p:sp>
    </p:spTree>
    <p:extLst>
      <p:ext uri="{BB962C8B-B14F-4D97-AF65-F5344CB8AC3E}">
        <p14:creationId xmlns:p14="http://schemas.microsoft.com/office/powerpoint/2010/main" val="1355277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ja-JP" altLang="en-US" dirty="0" smtClean="0"/>
              <a:t>と</a:t>
            </a:r>
            <a:r>
              <a:rPr lang="en-US" altLang="ja-JP" dirty="0" smtClean="0"/>
              <a:t>TIZEN</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600" dirty="0" smtClean="0"/>
              <a:t>どちらも</a:t>
            </a:r>
            <a:r>
              <a:rPr kumimoji="1" lang="en-US" altLang="ja-JP" sz="2600" dirty="0" smtClean="0"/>
              <a:t>HTML5</a:t>
            </a:r>
            <a:r>
              <a:rPr kumimoji="1" lang="ja-JP" altLang="en-US" sz="2600" dirty="0" smtClean="0"/>
              <a:t>をベースとしている</a:t>
            </a:r>
            <a:endParaRPr kumimoji="1" lang="en-US" altLang="ja-JP" sz="2600" dirty="0" smtClean="0"/>
          </a:p>
          <a:p>
            <a:r>
              <a:rPr lang="ja-JP" altLang="en-US" sz="2600" dirty="0" smtClean="0"/>
              <a:t>いわゆる</a:t>
            </a:r>
            <a:r>
              <a:rPr lang="en-US" altLang="ja-JP" sz="2600" dirty="0" err="1" smtClean="0"/>
              <a:t>WebOS</a:t>
            </a:r>
            <a:endParaRPr kumimoji="1" lang="ja-JP" altLang="en-US" sz="2600" dirty="0"/>
          </a:p>
        </p:txBody>
      </p:sp>
      <p:pic>
        <p:nvPicPr>
          <p:cNvPr id="4" name="図 3"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12311" y="3057769"/>
            <a:ext cx="2908300" cy="2794000"/>
          </a:xfrm>
          <a:prstGeom prst="rect">
            <a:avLst/>
          </a:prstGeom>
        </p:spPr>
      </p:pic>
      <p:pic>
        <p:nvPicPr>
          <p:cNvPr id="5" name="図 4" descr="tizen.jpg"/>
          <p:cNvPicPr>
            <a:picLocks noChangeAspect="1"/>
          </p:cNvPicPr>
          <p:nvPr/>
        </p:nvPicPr>
        <p:blipFill>
          <a:blip r:embed="rId4" cstate="print">
            <a:extLst>
              <a:ext uri="{BEBA8EAE-BF5A-486C-A8C5-ECC9F3942E4B}">
                <a14:imgProps xmlns:a14="http://schemas.microsoft.com/office/drawing/2010/main">
                  <a14:imgLayer r:embed="rId5">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4784851" y="2985476"/>
            <a:ext cx="3776341" cy="2866293"/>
          </a:xfrm>
          <a:prstGeom prst="rect">
            <a:avLst/>
          </a:prstGeom>
        </p:spPr>
      </p:pic>
    </p:spTree>
    <p:extLst>
      <p:ext uri="{BB962C8B-B14F-4D97-AF65-F5344CB8AC3E}">
        <p14:creationId xmlns:p14="http://schemas.microsoft.com/office/powerpoint/2010/main" val="160732191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en-US" altLang="ja-JP" dirty="0" smtClean="0"/>
              <a:t> OS</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2600" dirty="0" smtClean="0"/>
              <a:t>Mozilla Foundation</a:t>
            </a:r>
          </a:p>
          <a:p>
            <a:r>
              <a:rPr lang="ja-JP" altLang="en-US" sz="2600" dirty="0" smtClean="0"/>
              <a:t>世界で</a:t>
            </a:r>
            <a:r>
              <a:rPr lang="en-US" altLang="ja-JP" sz="2600" dirty="0" smtClean="0"/>
              <a:t>18</a:t>
            </a:r>
            <a:r>
              <a:rPr lang="ja-JP" altLang="en-US" sz="2600" dirty="0" smtClean="0"/>
              <a:t>社の通信事業者が支持</a:t>
            </a:r>
            <a:endParaRPr lang="en-US" altLang="ja-JP" sz="2600" dirty="0" smtClean="0"/>
          </a:p>
          <a:p>
            <a:r>
              <a:rPr kumimoji="1" lang="ja-JP" altLang="en-US" sz="2600" dirty="0" smtClean="0"/>
              <a:t>日本では</a:t>
            </a:r>
            <a:r>
              <a:rPr kumimoji="1" lang="en-US" altLang="ja-JP" sz="2600" dirty="0" smtClean="0"/>
              <a:t>KDDI</a:t>
            </a:r>
            <a:r>
              <a:rPr kumimoji="1" lang="ja-JP" altLang="en-US" sz="2600" dirty="0" smtClean="0"/>
              <a:t>が発売を表明</a:t>
            </a:r>
            <a:endParaRPr kumimoji="1" lang="en-US" altLang="ja-JP" sz="2600" dirty="0" smtClean="0"/>
          </a:p>
          <a:p>
            <a:r>
              <a:rPr kumimoji="1" lang="en-US" altLang="ja-JP" sz="2600" dirty="0" err="1" smtClean="0"/>
              <a:t>Foxconn</a:t>
            </a:r>
            <a:r>
              <a:rPr kumimoji="1" lang="ja-JP" altLang="en-US" sz="2600" dirty="0" smtClean="0"/>
              <a:t>も発売予定</a:t>
            </a:r>
            <a:endParaRPr kumimoji="1" lang="en-US" altLang="ja-JP" sz="2600" dirty="0" smtClean="0"/>
          </a:p>
          <a:p>
            <a:r>
              <a:rPr lang="ja-JP" altLang="en-US" sz="2600" dirty="0" smtClean="0"/>
              <a:t>アプリは</a:t>
            </a:r>
            <a:r>
              <a:rPr lang="en-US" altLang="ja-JP" sz="2600" dirty="0" smtClean="0"/>
              <a:t>HTML5/CSS</a:t>
            </a:r>
            <a:r>
              <a:rPr lang="ja-JP" altLang="en-US" sz="2600" dirty="0" smtClean="0"/>
              <a:t>で記述</a:t>
            </a:r>
            <a:endParaRPr lang="en-US" altLang="ja-JP" sz="2600" dirty="0" smtClean="0"/>
          </a:p>
          <a:p>
            <a:r>
              <a:rPr lang="en-US" altLang="ja-JP" sz="2600" dirty="0" err="1" smtClean="0"/>
              <a:t>FireFox</a:t>
            </a:r>
            <a:r>
              <a:rPr lang="ja-JP" altLang="en-US" sz="2600" dirty="0" smtClean="0"/>
              <a:t>で動くシミュレータで開発可能</a:t>
            </a:r>
            <a:endParaRPr kumimoji="1" lang="en-US" altLang="ja-JP" sz="2600" dirty="0" smtClean="0"/>
          </a:p>
        </p:txBody>
      </p:sp>
      <p:pic>
        <p:nvPicPr>
          <p:cNvPr id="4" name="図 3" descr="imgres.jpeg"/>
          <p:cNvPicPr>
            <a:picLocks noChangeAspect="1"/>
          </p:cNvPicPr>
          <p:nvPr/>
        </p:nvPicPr>
        <p:blipFill>
          <a:blip r:embed="rId2">
            <a:extLst>
              <a:ext uri="{BEBA8EAE-BF5A-486C-A8C5-ECC9F3942E4B}">
                <a14:imgProps xmlns:a14="http://schemas.microsoft.com/office/drawing/2010/main">
                  <a14:imgLayer r:embed="rId3">
                    <a14:imgEffect>
                      <a14:backgroundRemoval t="455" b="96818" l="0" r="97380"/>
                    </a14:imgEffect>
                  </a14:imgLayer>
                </a14:imgProps>
              </a:ext>
              <a:ext uri="{28A0092B-C50C-407E-A947-70E740481C1C}">
                <a14:useLocalDpi xmlns:a14="http://schemas.microsoft.com/office/drawing/2010/main" val="0"/>
              </a:ext>
            </a:extLst>
          </a:blip>
          <a:stretch>
            <a:fillRect/>
          </a:stretch>
        </p:blipFill>
        <p:spPr>
          <a:xfrm>
            <a:off x="6054969" y="1787769"/>
            <a:ext cx="2908300" cy="2794000"/>
          </a:xfrm>
          <a:prstGeom prst="rect">
            <a:avLst/>
          </a:prstGeom>
        </p:spPr>
      </p:pic>
    </p:spTree>
    <p:extLst>
      <p:ext uri="{BB962C8B-B14F-4D97-AF65-F5344CB8AC3E}">
        <p14:creationId xmlns:p14="http://schemas.microsoft.com/office/powerpoint/2010/main" val="353473504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en-US" altLang="ja-JP" dirty="0" smtClean="0"/>
              <a:t> OS</a:t>
            </a:r>
            <a:r>
              <a:rPr kumimoji="1" lang="ja-JP" altLang="en-US" dirty="0" smtClean="0"/>
              <a:t>と</a:t>
            </a:r>
            <a:r>
              <a:rPr kumimoji="1" lang="en-US" altLang="ja-JP" dirty="0" smtClean="0"/>
              <a:t>Android</a:t>
            </a:r>
            <a:endParaRPr kumimoji="1" lang="ja-JP" altLang="en-US" dirty="0"/>
          </a:p>
        </p:txBody>
      </p:sp>
      <p:grpSp>
        <p:nvGrpSpPr>
          <p:cNvPr id="5" name="図形グループ 4"/>
          <p:cNvGrpSpPr/>
          <p:nvPr/>
        </p:nvGrpSpPr>
        <p:grpSpPr>
          <a:xfrm>
            <a:off x="4841614" y="1449702"/>
            <a:ext cx="3458308" cy="5255893"/>
            <a:chOff x="605692" y="1357875"/>
            <a:chExt cx="3458308" cy="5255893"/>
          </a:xfrm>
        </p:grpSpPr>
        <p:grpSp>
          <p:nvGrpSpPr>
            <p:cNvPr id="4" name="図形グループ 3"/>
            <p:cNvGrpSpPr/>
            <p:nvPr/>
          </p:nvGrpSpPr>
          <p:grpSpPr>
            <a:xfrm>
              <a:off x="605692" y="1357875"/>
              <a:ext cx="3458308" cy="4493901"/>
              <a:chOff x="605692" y="1357875"/>
              <a:chExt cx="3458308" cy="4493901"/>
            </a:xfrm>
          </p:grpSpPr>
          <p:sp>
            <p:nvSpPr>
              <p:cNvPr id="6" name="正方形/長方形 5"/>
              <p:cNvSpPr/>
              <p:nvPr/>
            </p:nvSpPr>
            <p:spPr>
              <a:xfrm>
                <a:off x="605692" y="5167930"/>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sp>
            <p:nvSpPr>
              <p:cNvPr id="7" name="正方形/長方形 6"/>
              <p:cNvSpPr/>
              <p:nvPr/>
            </p:nvSpPr>
            <p:spPr>
              <a:xfrm>
                <a:off x="605692" y="3262930"/>
                <a:ext cx="3458308" cy="17193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510323" y="4269162"/>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err="1" smtClean="0"/>
                  <a:t>Webkit</a:t>
                </a:r>
                <a:endParaRPr kumimoji="1" lang="ja-JP" altLang="en-US" dirty="0"/>
              </a:p>
            </p:txBody>
          </p:sp>
          <p:sp>
            <p:nvSpPr>
              <p:cNvPr id="9" name="正方形/長方形 8"/>
              <p:cNvSpPr/>
              <p:nvPr/>
            </p:nvSpPr>
            <p:spPr>
              <a:xfrm>
                <a:off x="1510323" y="3493485"/>
                <a:ext cx="2436446" cy="5333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dirty="0" err="1" smtClean="0"/>
                  <a:t>DalviVM</a:t>
                </a:r>
                <a:endParaRPr kumimoji="1" lang="ja-JP" altLang="en-US" dirty="0"/>
              </a:p>
            </p:txBody>
          </p:sp>
          <p:sp>
            <p:nvSpPr>
              <p:cNvPr id="10" name="正方形/長方形 9"/>
              <p:cNvSpPr/>
              <p:nvPr/>
            </p:nvSpPr>
            <p:spPr>
              <a:xfrm>
                <a:off x="605692" y="2434498"/>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1" name="正方形/長方形 10"/>
              <p:cNvSpPr/>
              <p:nvPr/>
            </p:nvSpPr>
            <p:spPr>
              <a:xfrm>
                <a:off x="2272322" y="2426682"/>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r>
                  <a:rPr kumimoji="1" lang="ja-JP" altLang="en-US" dirty="0" smtClean="0"/>
                  <a:t>アプリ</a:t>
                </a:r>
                <a:endParaRPr kumimoji="1" lang="ja-JP" altLang="en-US" dirty="0"/>
              </a:p>
            </p:txBody>
          </p:sp>
          <p:sp>
            <p:nvSpPr>
              <p:cNvPr id="12" name="テキスト ボックス 11"/>
              <p:cNvSpPr txBox="1"/>
              <p:nvPr/>
            </p:nvSpPr>
            <p:spPr>
              <a:xfrm>
                <a:off x="838022" y="1357875"/>
                <a:ext cx="1312566" cy="923330"/>
              </a:xfrm>
              <a:prstGeom prst="rect">
                <a:avLst/>
              </a:prstGeom>
              <a:noFill/>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13" name="テキスト ボックス 12"/>
              <p:cNvSpPr txBox="1"/>
              <p:nvPr/>
            </p:nvSpPr>
            <p:spPr>
              <a:xfrm>
                <a:off x="2770973" y="1544551"/>
                <a:ext cx="927545" cy="646331"/>
              </a:xfrm>
              <a:prstGeom prst="rect">
                <a:avLst/>
              </a:prstGeom>
              <a:noFill/>
            </p:spPr>
            <p:txBody>
              <a:bodyPr wrap="none" rtlCol="0">
                <a:spAutoFit/>
              </a:bodyPr>
              <a:lstStyle/>
              <a:p>
                <a:r>
                  <a:rPr kumimoji="1" lang="en-US" altLang="ja-JP" dirty="0" smtClean="0"/>
                  <a:t>Java/</a:t>
                </a:r>
              </a:p>
              <a:p>
                <a:r>
                  <a:rPr kumimoji="1" lang="en-US" altLang="ja-JP" dirty="0" smtClean="0"/>
                  <a:t>C/C++</a:t>
                </a:r>
              </a:p>
            </p:txBody>
          </p:sp>
        </p:grpSp>
        <p:pic>
          <p:nvPicPr>
            <p:cNvPr id="30" name="図 29"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8039" y1="26961" x2="48039" y2="26961"/>
                          <a14:foregroundMark x1="14706" y1="44118" x2="14706" y2="44118"/>
                          <a14:foregroundMark x1="80392" y1="48529" x2="80392" y2="48529"/>
                        </a14:backgroundRemoval>
                      </a14:imgEffect>
                    </a14:imgLayer>
                  </a14:imgProps>
                </a:ext>
                <a:ext uri="{28A0092B-C50C-407E-A947-70E740481C1C}">
                  <a14:useLocalDpi xmlns:a14="http://schemas.microsoft.com/office/drawing/2010/main" val="0"/>
                </a:ext>
              </a:extLst>
            </a:blip>
            <a:stretch>
              <a:fillRect/>
            </a:stretch>
          </p:blipFill>
          <p:spPr>
            <a:xfrm>
              <a:off x="1935283" y="5939691"/>
              <a:ext cx="674077" cy="674077"/>
            </a:xfrm>
            <a:prstGeom prst="rect">
              <a:avLst/>
            </a:prstGeom>
          </p:spPr>
        </p:pic>
      </p:grpSp>
      <p:grpSp>
        <p:nvGrpSpPr>
          <p:cNvPr id="16" name="図形グループ 15"/>
          <p:cNvGrpSpPr/>
          <p:nvPr/>
        </p:nvGrpSpPr>
        <p:grpSpPr>
          <a:xfrm>
            <a:off x="655406" y="1824887"/>
            <a:ext cx="3458308" cy="4851401"/>
            <a:chOff x="4919784" y="1742830"/>
            <a:chExt cx="3458308" cy="4851401"/>
          </a:xfrm>
        </p:grpSpPr>
        <p:grpSp>
          <p:nvGrpSpPr>
            <p:cNvPr id="3" name="図形グループ 2"/>
            <p:cNvGrpSpPr/>
            <p:nvPr/>
          </p:nvGrpSpPr>
          <p:grpSpPr>
            <a:xfrm>
              <a:off x="4919784" y="1742830"/>
              <a:ext cx="3458308" cy="4118715"/>
              <a:chOff x="4919784" y="1742830"/>
              <a:chExt cx="3458308" cy="4118715"/>
            </a:xfrm>
          </p:grpSpPr>
          <p:sp>
            <p:nvSpPr>
              <p:cNvPr id="14" name="正方形/長方形 13"/>
              <p:cNvSpPr/>
              <p:nvPr/>
            </p:nvSpPr>
            <p:spPr>
              <a:xfrm>
                <a:off x="4919784" y="3800236"/>
                <a:ext cx="3458308" cy="120557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Gecko</a:t>
                </a:r>
              </a:p>
              <a:p>
                <a:pPr algn="ctr"/>
                <a:endParaRPr kumimoji="1" lang="en-US" altLang="ja-JP" dirty="0"/>
              </a:p>
              <a:p>
                <a:pPr algn="ctr"/>
                <a:endParaRPr kumimoji="1" lang="en-US" altLang="ja-JP" dirty="0" smtClean="0"/>
              </a:p>
              <a:p>
                <a:pPr algn="ctr"/>
                <a:endParaRPr kumimoji="1" lang="en-US" altLang="ja-JP" dirty="0"/>
              </a:p>
            </p:txBody>
          </p:sp>
          <p:sp>
            <p:nvSpPr>
              <p:cNvPr id="15" name="正方形/長方形 14"/>
              <p:cNvSpPr/>
              <p:nvPr/>
            </p:nvSpPr>
            <p:spPr>
              <a:xfrm>
                <a:off x="5824415" y="4292664"/>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Web API</a:t>
                </a:r>
                <a:endParaRPr kumimoji="1" lang="ja-JP" altLang="en-US" dirty="0"/>
              </a:p>
            </p:txBody>
          </p:sp>
          <p:sp>
            <p:nvSpPr>
              <p:cNvPr id="17" name="正方形/長方形 16"/>
              <p:cNvSpPr/>
              <p:nvPr/>
            </p:nvSpPr>
            <p:spPr>
              <a:xfrm>
                <a:off x="4919784" y="3005064"/>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8" name="正方形/長方形 17"/>
              <p:cNvSpPr/>
              <p:nvPr/>
            </p:nvSpPr>
            <p:spPr>
              <a:xfrm>
                <a:off x="6586414" y="2997248"/>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Packaged</a:t>
                </a:r>
              </a:p>
              <a:p>
                <a:pPr algn="ctr"/>
                <a:r>
                  <a:rPr kumimoji="1" lang="en-US" altLang="ja-JP" dirty="0" smtClean="0"/>
                  <a:t>Web</a:t>
                </a:r>
                <a:r>
                  <a:rPr kumimoji="1" lang="ja-JP" altLang="en-US" dirty="0" smtClean="0"/>
                  <a:t>アプリ</a:t>
                </a:r>
                <a:endParaRPr kumimoji="1" lang="ja-JP" altLang="en-US" dirty="0"/>
              </a:p>
            </p:txBody>
          </p:sp>
          <p:sp>
            <p:nvSpPr>
              <p:cNvPr id="19" name="テキスト ボックス 18"/>
              <p:cNvSpPr txBox="1"/>
              <p:nvPr/>
            </p:nvSpPr>
            <p:spPr>
              <a:xfrm>
                <a:off x="5054424" y="1742830"/>
                <a:ext cx="1312566" cy="923330"/>
              </a:xfrm>
              <a:prstGeom prst="rect">
                <a:avLst/>
              </a:prstGeom>
              <a:noFill/>
              <a:ln>
                <a:solidFill>
                  <a:srgbClr val="6076B4"/>
                </a:solidFill>
              </a:ln>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cxnSp>
            <p:nvCxnSpPr>
              <p:cNvPr id="22" name="直線矢印コネクタ 21"/>
              <p:cNvCxnSpPr>
                <a:stCxn id="19" idx="3"/>
                <a:endCxn id="24" idx="1"/>
              </p:cNvCxnSpPr>
              <p:nvPr/>
            </p:nvCxnSpPr>
            <p:spPr>
              <a:xfrm>
                <a:off x="6366990" y="2204495"/>
                <a:ext cx="745012" cy="5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112002" y="2025754"/>
                <a:ext cx="742586" cy="369332"/>
              </a:xfrm>
              <a:prstGeom prst="rect">
                <a:avLst/>
              </a:prstGeom>
              <a:noFill/>
              <a:ln>
                <a:solidFill>
                  <a:srgbClr val="6076B4"/>
                </a:solidFill>
              </a:ln>
            </p:spPr>
            <p:txBody>
              <a:bodyPr wrap="none" rtlCol="0">
                <a:spAutoFit/>
              </a:bodyPr>
              <a:lstStyle/>
              <a:p>
                <a:r>
                  <a:rPr kumimoji="1" lang="en-US" altLang="ja-JP" dirty="0" smtClean="0"/>
                  <a:t>zip</a:t>
                </a:r>
                <a:r>
                  <a:rPr kumimoji="1" lang="ja-JP" altLang="en-US" dirty="0" smtClean="0"/>
                  <a:t>化</a:t>
                </a:r>
                <a:endParaRPr kumimoji="1" lang="ja-JP" altLang="en-US" dirty="0"/>
              </a:p>
            </p:txBody>
          </p:sp>
          <p:cxnSp>
            <p:nvCxnSpPr>
              <p:cNvPr id="26" name="直線矢印コネクタ 25"/>
              <p:cNvCxnSpPr>
                <a:stCxn id="24" idx="2"/>
                <a:endCxn id="18" idx="0"/>
              </p:cNvCxnSpPr>
              <p:nvPr/>
            </p:nvCxnSpPr>
            <p:spPr>
              <a:xfrm flipH="1">
                <a:off x="7482253" y="2395086"/>
                <a:ext cx="1042" cy="602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正方形/長方形 28"/>
              <p:cNvSpPr/>
              <p:nvPr/>
            </p:nvSpPr>
            <p:spPr>
              <a:xfrm>
                <a:off x="4919784" y="5177699"/>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grpSp>
        <p:pic>
          <p:nvPicPr>
            <p:cNvPr id="31" name="図 30" descr="imgres.jpeg"/>
            <p:cNvPicPr>
              <a:picLocks noChangeAspect="1"/>
            </p:cNvPicPr>
            <p:nvPr/>
          </p:nvPicPr>
          <p:blipFill>
            <a:blip r:embed="rId4">
              <a:extLst>
                <a:ext uri="{BEBA8EAE-BF5A-486C-A8C5-ECC9F3942E4B}">
                  <a14:imgProps xmlns:a14="http://schemas.microsoft.com/office/drawing/2010/main">
                    <a14:imgLayer r:embed="rId5">
                      <a14:imgEffect>
                        <a14:backgroundRemoval t="0" b="99091" l="437" r="97817">
                          <a14:foregroundMark x1="30568" y1="14091" x2="30568" y2="14091"/>
                        </a14:backgroundRemoval>
                      </a14:imgEffect>
                    </a14:imgLayer>
                  </a14:imgProps>
                </a:ext>
                <a:ext uri="{28A0092B-C50C-407E-A947-70E740481C1C}">
                  <a14:useLocalDpi xmlns:a14="http://schemas.microsoft.com/office/drawing/2010/main" val="0"/>
                </a:ext>
              </a:extLst>
            </a:blip>
            <a:stretch>
              <a:fillRect/>
            </a:stretch>
          </p:blipFill>
          <p:spPr>
            <a:xfrm>
              <a:off x="6366990" y="5985595"/>
              <a:ext cx="633535" cy="608636"/>
            </a:xfrm>
            <a:prstGeom prst="rect">
              <a:avLst/>
            </a:prstGeom>
          </p:spPr>
        </p:pic>
      </p:grpSp>
    </p:spTree>
    <p:extLst>
      <p:ext uri="{BB962C8B-B14F-4D97-AF65-F5344CB8AC3E}">
        <p14:creationId xmlns:p14="http://schemas.microsoft.com/office/powerpoint/2010/main" val="280326594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TIZEN</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2600" dirty="0" smtClean="0"/>
              <a:t>Linux Foundation</a:t>
            </a:r>
            <a:r>
              <a:rPr lang="ja-JP" altLang="en-US" sz="2600" dirty="0" smtClean="0"/>
              <a:t>に</a:t>
            </a:r>
            <a:r>
              <a:rPr lang="en-US" altLang="ja-JP" sz="2600" dirty="0" err="1" smtClean="0"/>
              <a:t>Tizen</a:t>
            </a:r>
            <a:r>
              <a:rPr lang="en-US" altLang="ja-JP" sz="2600" dirty="0" smtClean="0"/>
              <a:t> Project</a:t>
            </a:r>
            <a:endParaRPr kumimoji="1" lang="en-US" altLang="ja-JP" sz="2600" dirty="0" smtClean="0"/>
          </a:p>
          <a:p>
            <a:r>
              <a:rPr lang="en-US" altLang="ja-JP" sz="2600" dirty="0" err="1" smtClean="0"/>
              <a:t>Sumsung</a:t>
            </a:r>
            <a:r>
              <a:rPr lang="ja-JP" altLang="en-US" sz="2600" dirty="0" smtClean="0"/>
              <a:t>と</a:t>
            </a:r>
            <a:r>
              <a:rPr lang="en-US" altLang="ja-JP" sz="2600" dirty="0" smtClean="0"/>
              <a:t>Intel</a:t>
            </a:r>
            <a:r>
              <a:rPr lang="ja-JP" altLang="en-US" sz="2600" dirty="0" smtClean="0"/>
              <a:t>が主導</a:t>
            </a:r>
            <a:endParaRPr lang="en-US" altLang="ja-JP" sz="2600" dirty="0" smtClean="0"/>
          </a:p>
          <a:p>
            <a:r>
              <a:rPr lang="ja-JP" altLang="en-US" sz="2600" dirty="0" smtClean="0"/>
              <a:t>実体は</a:t>
            </a:r>
            <a:r>
              <a:rPr lang="en-US" altLang="ja-JP" sz="2600" dirty="0" smtClean="0"/>
              <a:t>Mobile/IVI</a:t>
            </a:r>
            <a:r>
              <a:rPr lang="ja-JP" altLang="en-US" sz="2600" dirty="0" smtClean="0"/>
              <a:t>の</a:t>
            </a:r>
            <a:r>
              <a:rPr lang="en-US" altLang="ja-JP" sz="2600" dirty="0" smtClean="0"/>
              <a:t>2</a:t>
            </a:r>
            <a:r>
              <a:rPr lang="ja-JP" altLang="en-US" sz="2600" dirty="0" smtClean="0"/>
              <a:t>つがある</a:t>
            </a:r>
            <a:endParaRPr lang="en-US" altLang="ja-JP" sz="2600" dirty="0" smtClean="0"/>
          </a:p>
          <a:p>
            <a:r>
              <a:rPr lang="ja-JP" altLang="en-US" sz="2600" dirty="0" smtClean="0"/>
              <a:t>日本ではドコモが発売を予定</a:t>
            </a:r>
            <a:endParaRPr kumimoji="1" lang="en-US" altLang="ja-JP" sz="2600" dirty="0" smtClean="0"/>
          </a:p>
          <a:p>
            <a:r>
              <a:rPr lang="ja-JP" altLang="en-US" sz="2600" dirty="0" smtClean="0"/>
              <a:t>アプリ開発</a:t>
            </a:r>
            <a:endParaRPr lang="en-US" altLang="ja-JP" sz="2600" dirty="0" smtClean="0"/>
          </a:p>
          <a:p>
            <a:pPr lvl="1"/>
            <a:r>
              <a:rPr lang="en-US" altLang="ja-JP" sz="1800" dirty="0" smtClean="0"/>
              <a:t>HTML5/CSS</a:t>
            </a:r>
          </a:p>
          <a:p>
            <a:pPr lvl="1"/>
            <a:r>
              <a:rPr lang="en-US" altLang="ja-JP" sz="1800" dirty="0" smtClean="0"/>
              <a:t>C/C++</a:t>
            </a:r>
          </a:p>
          <a:p>
            <a:pPr lvl="1"/>
            <a:r>
              <a:rPr lang="ja-JP" altLang="en-US" sz="1800" dirty="0" smtClean="0"/>
              <a:t>ハイブリッド</a:t>
            </a:r>
            <a:endParaRPr lang="en-US" altLang="ja-JP" sz="1800" dirty="0" smtClean="0"/>
          </a:p>
        </p:txBody>
      </p:sp>
      <p:pic>
        <p:nvPicPr>
          <p:cNvPr id="5" name="図 4" descr="tizen.jpg"/>
          <p:cNvPicPr>
            <a:picLocks noChangeAspect="1"/>
          </p:cNvPicPr>
          <p:nvPr/>
        </p:nvPicPr>
        <p:blipFill>
          <a:blip r:embed="rId2" cstate="print">
            <a:extLst>
              <a:ext uri="{BEBA8EAE-BF5A-486C-A8C5-ECC9F3942E4B}">
                <a14:imgProps xmlns:a14="http://schemas.microsoft.com/office/drawing/2010/main">
                  <a14:imgLayer r:embed="rId3">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5263543" y="1246553"/>
            <a:ext cx="3776341" cy="2866293"/>
          </a:xfrm>
          <a:prstGeom prst="rect">
            <a:avLst/>
          </a:prstGeom>
        </p:spPr>
      </p:pic>
    </p:spTree>
    <p:extLst>
      <p:ext uri="{BB962C8B-B14F-4D97-AF65-F5344CB8AC3E}">
        <p14:creationId xmlns:p14="http://schemas.microsoft.com/office/powerpoint/2010/main" val="47842262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Tizen</a:t>
            </a:r>
            <a:r>
              <a:rPr kumimoji="1" lang="en-US" altLang="ja-JP" dirty="0" smtClean="0"/>
              <a:t> Mobile</a:t>
            </a:r>
            <a:r>
              <a:rPr kumimoji="1" lang="ja-JP" altLang="en-US" dirty="0" smtClean="0"/>
              <a:t>と</a:t>
            </a:r>
            <a:r>
              <a:rPr kumimoji="1" lang="en-US" altLang="ja-JP" dirty="0" smtClean="0"/>
              <a:t>Android</a:t>
            </a:r>
            <a:endParaRPr kumimoji="1" lang="ja-JP" altLang="en-US" dirty="0"/>
          </a:p>
        </p:txBody>
      </p:sp>
      <p:grpSp>
        <p:nvGrpSpPr>
          <p:cNvPr id="4" name="図形グループ 3"/>
          <p:cNvGrpSpPr/>
          <p:nvPr/>
        </p:nvGrpSpPr>
        <p:grpSpPr>
          <a:xfrm>
            <a:off x="4822091" y="1463724"/>
            <a:ext cx="3458308" cy="5255893"/>
            <a:chOff x="605692" y="1357875"/>
            <a:chExt cx="3458308" cy="5255893"/>
          </a:xfrm>
        </p:grpSpPr>
        <p:sp>
          <p:nvSpPr>
            <p:cNvPr id="6" name="正方形/長方形 5"/>
            <p:cNvSpPr/>
            <p:nvPr/>
          </p:nvSpPr>
          <p:spPr>
            <a:xfrm>
              <a:off x="605692" y="5167930"/>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sp>
          <p:nvSpPr>
            <p:cNvPr id="7" name="正方形/長方形 6"/>
            <p:cNvSpPr/>
            <p:nvPr/>
          </p:nvSpPr>
          <p:spPr>
            <a:xfrm>
              <a:off x="605692" y="3262930"/>
              <a:ext cx="3458308" cy="17193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510323" y="4269162"/>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err="1" smtClean="0"/>
                <a:t>Webkit</a:t>
              </a:r>
              <a:endParaRPr kumimoji="1" lang="ja-JP" altLang="en-US" dirty="0"/>
            </a:p>
          </p:txBody>
        </p:sp>
        <p:sp>
          <p:nvSpPr>
            <p:cNvPr id="9" name="正方形/長方形 8"/>
            <p:cNvSpPr/>
            <p:nvPr/>
          </p:nvSpPr>
          <p:spPr>
            <a:xfrm>
              <a:off x="1510323" y="3493485"/>
              <a:ext cx="2436446" cy="5333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dirty="0" err="1" smtClean="0"/>
                <a:t>DalviVM</a:t>
              </a:r>
              <a:endParaRPr kumimoji="1" lang="ja-JP" altLang="en-US" dirty="0"/>
            </a:p>
          </p:txBody>
        </p:sp>
        <p:sp>
          <p:nvSpPr>
            <p:cNvPr id="10" name="正方形/長方形 9"/>
            <p:cNvSpPr/>
            <p:nvPr/>
          </p:nvSpPr>
          <p:spPr>
            <a:xfrm>
              <a:off x="605692" y="2434498"/>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1" name="正方形/長方形 10"/>
            <p:cNvSpPr/>
            <p:nvPr/>
          </p:nvSpPr>
          <p:spPr>
            <a:xfrm>
              <a:off x="2272322" y="2426682"/>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r>
                <a:rPr kumimoji="1" lang="ja-JP" altLang="en-US" dirty="0" smtClean="0"/>
                <a:t>アプリ</a:t>
              </a:r>
              <a:endParaRPr kumimoji="1" lang="ja-JP" altLang="en-US" dirty="0"/>
            </a:p>
          </p:txBody>
        </p:sp>
        <p:sp>
          <p:nvSpPr>
            <p:cNvPr id="12" name="テキスト ボックス 11"/>
            <p:cNvSpPr txBox="1"/>
            <p:nvPr/>
          </p:nvSpPr>
          <p:spPr>
            <a:xfrm>
              <a:off x="838022" y="1357875"/>
              <a:ext cx="1312566" cy="923330"/>
            </a:xfrm>
            <a:prstGeom prst="rect">
              <a:avLst/>
            </a:prstGeom>
            <a:noFill/>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13" name="テキスト ボックス 12"/>
            <p:cNvSpPr txBox="1"/>
            <p:nvPr/>
          </p:nvSpPr>
          <p:spPr>
            <a:xfrm>
              <a:off x="2770973" y="1544551"/>
              <a:ext cx="927545" cy="646331"/>
            </a:xfrm>
            <a:prstGeom prst="rect">
              <a:avLst/>
            </a:prstGeom>
            <a:noFill/>
          </p:spPr>
          <p:txBody>
            <a:bodyPr wrap="none" rtlCol="0">
              <a:spAutoFit/>
            </a:bodyPr>
            <a:lstStyle/>
            <a:p>
              <a:r>
                <a:rPr kumimoji="1" lang="en-US" altLang="ja-JP" dirty="0" smtClean="0"/>
                <a:t>Java/</a:t>
              </a:r>
            </a:p>
            <a:p>
              <a:r>
                <a:rPr kumimoji="1" lang="en-US" altLang="ja-JP" dirty="0" smtClean="0"/>
                <a:t>C/C++</a:t>
              </a:r>
            </a:p>
          </p:txBody>
        </p:sp>
        <p:pic>
          <p:nvPicPr>
            <p:cNvPr id="30" name="図 29"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8039" y1="26961" x2="48039" y2="26961"/>
                          <a14:foregroundMark x1="14706" y1="44118" x2="14706" y2="44118"/>
                          <a14:foregroundMark x1="80392" y1="48529" x2="80392" y2="48529"/>
                        </a14:backgroundRemoval>
                      </a14:imgEffect>
                    </a14:imgLayer>
                  </a14:imgProps>
                </a:ext>
                <a:ext uri="{28A0092B-C50C-407E-A947-70E740481C1C}">
                  <a14:useLocalDpi xmlns:a14="http://schemas.microsoft.com/office/drawing/2010/main" val="0"/>
                </a:ext>
              </a:extLst>
            </a:blip>
            <a:stretch>
              <a:fillRect/>
            </a:stretch>
          </p:blipFill>
          <p:spPr>
            <a:xfrm>
              <a:off x="1935283" y="5939691"/>
              <a:ext cx="674077" cy="674077"/>
            </a:xfrm>
            <a:prstGeom prst="rect">
              <a:avLst/>
            </a:prstGeom>
          </p:spPr>
        </p:pic>
      </p:grpSp>
      <p:grpSp>
        <p:nvGrpSpPr>
          <p:cNvPr id="5" name="図形グループ 4"/>
          <p:cNvGrpSpPr/>
          <p:nvPr/>
        </p:nvGrpSpPr>
        <p:grpSpPr>
          <a:xfrm>
            <a:off x="700451" y="1463724"/>
            <a:ext cx="3466125" cy="5274166"/>
            <a:chOff x="4911967" y="1361839"/>
            <a:chExt cx="3466125" cy="5274166"/>
          </a:xfrm>
        </p:grpSpPr>
        <p:sp>
          <p:nvSpPr>
            <p:cNvPr id="14" name="正方形/長方形 13"/>
            <p:cNvSpPr/>
            <p:nvPr/>
          </p:nvSpPr>
          <p:spPr>
            <a:xfrm>
              <a:off x="4919784" y="3946770"/>
              <a:ext cx="3458308" cy="105904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Core</a:t>
              </a:r>
            </a:p>
          </p:txBody>
        </p:sp>
        <p:sp>
          <p:nvSpPr>
            <p:cNvPr id="15" name="正方形/長方形 14"/>
            <p:cNvSpPr/>
            <p:nvPr/>
          </p:nvSpPr>
          <p:spPr>
            <a:xfrm>
              <a:off x="4911967" y="3281499"/>
              <a:ext cx="1674447"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Web Framework</a:t>
              </a:r>
              <a:endParaRPr kumimoji="1" lang="ja-JP" altLang="en-US" dirty="0"/>
            </a:p>
          </p:txBody>
        </p:sp>
        <p:sp>
          <p:nvSpPr>
            <p:cNvPr id="17" name="正方形/長方形 16"/>
            <p:cNvSpPr/>
            <p:nvPr/>
          </p:nvSpPr>
          <p:spPr>
            <a:xfrm>
              <a:off x="4919784" y="2426682"/>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8" name="正方形/長方形 17"/>
            <p:cNvSpPr/>
            <p:nvPr/>
          </p:nvSpPr>
          <p:spPr>
            <a:xfrm>
              <a:off x="6586414" y="2434498"/>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TIZEN</a:t>
              </a:r>
              <a:r>
                <a:rPr kumimoji="1" lang="ja-JP" altLang="en-US" dirty="0" smtClean="0"/>
                <a:t>アプリ</a:t>
              </a:r>
              <a:endParaRPr kumimoji="1" lang="ja-JP" altLang="en-US" dirty="0"/>
            </a:p>
          </p:txBody>
        </p:sp>
        <p:sp>
          <p:nvSpPr>
            <p:cNvPr id="19" name="テキスト ボックス 18"/>
            <p:cNvSpPr txBox="1"/>
            <p:nvPr/>
          </p:nvSpPr>
          <p:spPr>
            <a:xfrm>
              <a:off x="5054424" y="1361839"/>
              <a:ext cx="1312566" cy="923330"/>
            </a:xfrm>
            <a:prstGeom prst="rect">
              <a:avLst/>
            </a:prstGeom>
            <a:noFill/>
            <a:ln>
              <a:noFill/>
            </a:ln>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29" name="正方形/長方形 28"/>
            <p:cNvSpPr/>
            <p:nvPr/>
          </p:nvSpPr>
          <p:spPr>
            <a:xfrm>
              <a:off x="4919784" y="5177699"/>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pic>
          <p:nvPicPr>
            <p:cNvPr id="23" name="図 22" descr="tizen.jpg"/>
            <p:cNvPicPr>
              <a:picLocks noChangeAspect="1"/>
            </p:cNvPicPr>
            <p:nvPr/>
          </p:nvPicPr>
          <p:blipFill>
            <a:blip r:embed="rId4" cstate="print">
              <a:extLst>
                <a:ext uri="{BEBA8EAE-BF5A-486C-A8C5-ECC9F3942E4B}">
                  <a14:imgProps xmlns:a14="http://schemas.microsoft.com/office/drawing/2010/main">
                    <a14:imgLayer r:embed="rId5">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6137945" y="5939691"/>
              <a:ext cx="917394" cy="696314"/>
            </a:xfrm>
            <a:prstGeom prst="rect">
              <a:avLst/>
            </a:prstGeom>
          </p:spPr>
        </p:pic>
        <p:sp>
          <p:nvSpPr>
            <p:cNvPr id="27" name="正方形/長方形 26"/>
            <p:cNvSpPr/>
            <p:nvPr/>
          </p:nvSpPr>
          <p:spPr>
            <a:xfrm>
              <a:off x="6703645" y="3281499"/>
              <a:ext cx="1674447"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Native Framework</a:t>
              </a:r>
              <a:endParaRPr kumimoji="1" lang="ja-JP" altLang="en-US" dirty="0"/>
            </a:p>
          </p:txBody>
        </p:sp>
        <p:sp>
          <p:nvSpPr>
            <p:cNvPr id="28" name="テキスト ボックス 27"/>
            <p:cNvSpPr txBox="1"/>
            <p:nvPr/>
          </p:nvSpPr>
          <p:spPr>
            <a:xfrm>
              <a:off x="7055339" y="1671391"/>
              <a:ext cx="927545" cy="369332"/>
            </a:xfrm>
            <a:prstGeom prst="rect">
              <a:avLst/>
            </a:prstGeom>
            <a:noFill/>
          </p:spPr>
          <p:txBody>
            <a:bodyPr wrap="none" rtlCol="0">
              <a:spAutoFit/>
            </a:bodyPr>
            <a:lstStyle/>
            <a:p>
              <a:r>
                <a:rPr kumimoji="1" lang="en-US" altLang="ja-JP" dirty="0" smtClean="0"/>
                <a:t>C/C++</a:t>
              </a:r>
            </a:p>
          </p:txBody>
        </p:sp>
      </p:grpSp>
    </p:spTree>
    <p:extLst>
      <p:ext uri="{BB962C8B-B14F-4D97-AF65-F5344CB8AC3E}">
        <p14:creationId xmlns:p14="http://schemas.microsoft.com/office/powerpoint/2010/main" val="354155305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a:t>
            </a:r>
            <a:r>
              <a:rPr kumimoji="1" lang="ja-JP" altLang="en-US" dirty="0" smtClean="0"/>
              <a:t>つの</a:t>
            </a:r>
            <a:r>
              <a:rPr kumimoji="1" lang="en-US" altLang="ja-JP" dirty="0" smtClean="0"/>
              <a:t>TIZEN</a:t>
            </a:r>
            <a:endParaRPr kumimoji="1" lang="ja-JP" altLang="en-US" dirty="0"/>
          </a:p>
        </p:txBody>
      </p:sp>
      <p:sp>
        <p:nvSpPr>
          <p:cNvPr id="6" name="テキスト プレースホルダー 5"/>
          <p:cNvSpPr>
            <a:spLocks noGrp="1"/>
          </p:cNvSpPr>
          <p:nvPr>
            <p:ph type="body" idx="1"/>
          </p:nvPr>
        </p:nvSpPr>
        <p:spPr>
          <a:solidFill>
            <a:schemeClr val="accent3">
              <a:lumMod val="20000"/>
              <a:lumOff val="80000"/>
            </a:schemeClr>
          </a:solidFill>
          <a:ln w="28575" cmpd="sng">
            <a:solidFill>
              <a:schemeClr val="tx2"/>
            </a:solidFill>
          </a:ln>
        </p:spPr>
        <p:txBody>
          <a:bodyPr/>
          <a:lstStyle/>
          <a:p>
            <a:r>
              <a:rPr kumimoji="1" lang="en-US" altLang="ja-JP" dirty="0" err="1" smtClean="0"/>
              <a:t>Tizen</a:t>
            </a:r>
            <a:r>
              <a:rPr kumimoji="1" lang="en-US" altLang="ja-JP" dirty="0" smtClean="0"/>
              <a:t> Mobile</a:t>
            </a:r>
            <a:endParaRPr kumimoji="1" lang="ja-JP" altLang="en-US" dirty="0"/>
          </a:p>
        </p:txBody>
      </p:sp>
      <p:sp>
        <p:nvSpPr>
          <p:cNvPr id="7" name="テキスト プレースホルダー 6"/>
          <p:cNvSpPr>
            <a:spLocks noGrp="1"/>
          </p:cNvSpPr>
          <p:nvPr>
            <p:ph type="body" sz="quarter" idx="3"/>
          </p:nvPr>
        </p:nvSpPr>
        <p:spPr>
          <a:xfrm>
            <a:off x="4667738" y="1600200"/>
            <a:ext cx="4041775" cy="609600"/>
          </a:xfrm>
          <a:solidFill>
            <a:schemeClr val="accent3">
              <a:lumMod val="20000"/>
              <a:lumOff val="80000"/>
            </a:schemeClr>
          </a:solidFill>
          <a:ln w="28575" cmpd="sng">
            <a:solidFill>
              <a:srgbClr val="2F5897"/>
            </a:solidFill>
          </a:ln>
        </p:spPr>
        <p:txBody>
          <a:bodyPr/>
          <a:lstStyle/>
          <a:p>
            <a:r>
              <a:rPr kumimoji="1" lang="en-US" altLang="ja-JP" dirty="0" err="1" smtClean="0"/>
              <a:t>Tizen</a:t>
            </a:r>
            <a:r>
              <a:rPr kumimoji="1" lang="en-US" altLang="ja-JP" dirty="0" smtClean="0"/>
              <a:t> IVI</a:t>
            </a:r>
            <a:endParaRPr kumimoji="1" lang="ja-JP" altLang="en-US" dirty="0"/>
          </a:p>
        </p:txBody>
      </p:sp>
      <p:sp>
        <p:nvSpPr>
          <p:cNvPr id="8" name="コンテンツ プレースホルダー 7"/>
          <p:cNvSpPr>
            <a:spLocks noGrp="1"/>
          </p:cNvSpPr>
          <p:nvPr>
            <p:ph sz="quarter" idx="13"/>
          </p:nvPr>
        </p:nvSpPr>
        <p:spPr>
          <a:solidFill>
            <a:schemeClr val="accent5">
              <a:lumMod val="20000"/>
              <a:lumOff val="80000"/>
            </a:schemeClr>
          </a:solidFill>
          <a:ln w="28575" cmpd="sng">
            <a:solidFill>
              <a:schemeClr val="tx2"/>
            </a:solidFill>
          </a:ln>
        </p:spPr>
        <p:txBody>
          <a:bodyPr/>
          <a:lstStyle/>
          <a:p>
            <a:r>
              <a:rPr kumimoji="1" lang="en-US" altLang="ja-JP" dirty="0" err="1" smtClean="0"/>
              <a:t>Sumsung</a:t>
            </a:r>
            <a:r>
              <a:rPr kumimoji="1" lang="ja-JP" altLang="en-US" dirty="0" smtClean="0"/>
              <a:t>主導</a:t>
            </a:r>
            <a:endParaRPr kumimoji="1" lang="en-US" altLang="ja-JP" dirty="0" smtClean="0"/>
          </a:p>
          <a:p>
            <a:r>
              <a:rPr lang="ja-JP" altLang="en-US" dirty="0" smtClean="0"/>
              <a:t>ターゲットは</a:t>
            </a:r>
            <a:r>
              <a:rPr lang="en-US" altLang="ja-JP" dirty="0" smtClean="0"/>
              <a:t>Phone</a:t>
            </a:r>
          </a:p>
          <a:p>
            <a:r>
              <a:rPr kumimoji="1" lang="ja-JP" altLang="en-US" dirty="0" smtClean="0"/>
              <a:t>元は</a:t>
            </a:r>
            <a:r>
              <a:rPr kumimoji="1" lang="en-US" altLang="ja-JP" dirty="0" err="1" smtClean="0"/>
              <a:t>Bada</a:t>
            </a:r>
            <a:endParaRPr kumimoji="1" lang="en-US" altLang="ja-JP" dirty="0" smtClean="0"/>
          </a:p>
          <a:p>
            <a:r>
              <a:rPr lang="ja-JP" altLang="en-US" dirty="0" smtClean="0"/>
              <a:t>ドコモが発売予定</a:t>
            </a:r>
            <a:endParaRPr kumimoji="1" lang="ja-JP" altLang="en-US" dirty="0"/>
          </a:p>
        </p:txBody>
      </p:sp>
      <p:sp>
        <p:nvSpPr>
          <p:cNvPr id="9" name="コンテンツ プレースホルダー 8"/>
          <p:cNvSpPr>
            <a:spLocks noGrp="1"/>
          </p:cNvSpPr>
          <p:nvPr>
            <p:ph sz="quarter" idx="14"/>
          </p:nvPr>
        </p:nvSpPr>
        <p:spPr>
          <a:solidFill>
            <a:schemeClr val="accent5">
              <a:lumMod val="20000"/>
              <a:lumOff val="80000"/>
            </a:schemeClr>
          </a:solidFill>
          <a:ln w="28575" cmpd="sng">
            <a:solidFill>
              <a:srgbClr val="2F5897"/>
            </a:solidFill>
          </a:ln>
        </p:spPr>
        <p:txBody>
          <a:bodyPr/>
          <a:lstStyle/>
          <a:p>
            <a:r>
              <a:rPr kumimoji="1" lang="en-US" altLang="ja-JP" dirty="0" smtClean="0"/>
              <a:t>Intel</a:t>
            </a:r>
            <a:r>
              <a:rPr kumimoji="1" lang="ja-JP" altLang="en-US" dirty="0" smtClean="0"/>
              <a:t>主導</a:t>
            </a:r>
            <a:endParaRPr kumimoji="1" lang="en-US" altLang="ja-JP" dirty="0" smtClean="0"/>
          </a:p>
          <a:p>
            <a:r>
              <a:rPr kumimoji="1" lang="ja-JP" altLang="en-US" dirty="0" smtClean="0"/>
              <a:t>ターゲットは</a:t>
            </a:r>
            <a:r>
              <a:rPr kumimoji="1" lang="en-US" altLang="ja-JP" dirty="0" smtClean="0"/>
              <a:t>Automotive</a:t>
            </a:r>
          </a:p>
          <a:p>
            <a:r>
              <a:rPr lang="ja-JP" altLang="en-US" dirty="0" smtClean="0"/>
              <a:t>元は</a:t>
            </a:r>
            <a:r>
              <a:rPr lang="en-US" altLang="ja-JP" dirty="0" err="1" smtClean="0"/>
              <a:t>MeeGo</a:t>
            </a:r>
            <a:endParaRPr lang="en-US" altLang="ja-JP" dirty="0" smtClean="0"/>
          </a:p>
          <a:p>
            <a:r>
              <a:rPr kumimoji="1" lang="ja-JP" altLang="en-US" dirty="0" smtClean="0"/>
              <a:t>トヨタが本腰？</a:t>
            </a:r>
            <a:endParaRPr kumimoji="1" lang="ja-JP" altLang="en-US" dirty="0"/>
          </a:p>
        </p:txBody>
      </p:sp>
    </p:spTree>
    <p:extLst>
      <p:ext uri="{BB962C8B-B14F-4D97-AF65-F5344CB8AC3E}">
        <p14:creationId xmlns:p14="http://schemas.microsoft.com/office/powerpoint/2010/main" val="28781338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400" dirty="0" smtClean="0"/>
              <a:t>Android</a:t>
            </a:r>
            <a:r>
              <a:rPr kumimoji="1" lang="ja-JP" altLang="en-US" sz="4400" dirty="0" smtClean="0"/>
              <a:t>アプリケーション開発</a:t>
            </a:r>
            <a:endParaRPr kumimoji="1" lang="ja-JP" altLang="en-US" sz="4400" dirty="0"/>
          </a:p>
        </p:txBody>
      </p:sp>
      <p:sp>
        <p:nvSpPr>
          <p:cNvPr id="3" name="コンテンツ プレースホルダー 2"/>
          <p:cNvSpPr>
            <a:spLocks noGrp="1"/>
          </p:cNvSpPr>
          <p:nvPr>
            <p:ph idx="1"/>
          </p:nvPr>
        </p:nvSpPr>
        <p:spPr/>
        <p:txBody>
          <a:bodyPr/>
          <a:lstStyle/>
          <a:p>
            <a:r>
              <a:rPr kumimoji="1" lang="ja-JP" altLang="en-US" dirty="0" smtClean="0"/>
              <a:t>もう少し具体的にどんな知識やスキルが必要なのか</a:t>
            </a:r>
            <a:endParaRPr kumimoji="1" lang="en-US" altLang="ja-JP" dirty="0" smtClean="0"/>
          </a:p>
          <a:p>
            <a:pPr lvl="1"/>
            <a:r>
              <a:rPr lang="en-US" altLang="ja-JP" sz="2000" dirty="0" smtClean="0"/>
              <a:t>Java</a:t>
            </a:r>
            <a:r>
              <a:rPr lang="ja-JP" altLang="en-US" sz="2000" dirty="0" smtClean="0"/>
              <a:t>言語</a:t>
            </a:r>
            <a:endParaRPr lang="en-US" altLang="ja-JP" sz="2000" dirty="0" smtClean="0"/>
          </a:p>
          <a:p>
            <a:pPr lvl="2"/>
            <a:r>
              <a:rPr lang="ja-JP" altLang="en-US" sz="2000" dirty="0" smtClean="0"/>
              <a:t>言語的には</a:t>
            </a:r>
            <a:r>
              <a:rPr lang="en-US" altLang="ja-JP" sz="2000" dirty="0" smtClean="0"/>
              <a:t>Java</a:t>
            </a:r>
            <a:r>
              <a:rPr lang="ja-JP" altLang="en-US" sz="2000" dirty="0" smtClean="0"/>
              <a:t>だけど</a:t>
            </a:r>
            <a:r>
              <a:rPr lang="en-US" altLang="ja-JP" sz="2000" dirty="0" smtClean="0"/>
              <a:t>Android</a:t>
            </a:r>
            <a:r>
              <a:rPr lang="ja-JP" altLang="en-US" sz="2000" dirty="0" smtClean="0"/>
              <a:t>特有の使い方がある</a:t>
            </a:r>
            <a:endParaRPr lang="en-US" altLang="ja-JP" sz="2000" dirty="0" smtClean="0"/>
          </a:p>
          <a:p>
            <a:pPr lvl="1"/>
            <a:r>
              <a:rPr kumimoji="1" lang="ja-JP" altLang="en-US" sz="2000" dirty="0" smtClean="0"/>
              <a:t>イベント駆動型の動作の理解</a:t>
            </a:r>
            <a:endParaRPr kumimoji="1" lang="en-US" altLang="ja-JP" sz="2000" dirty="0" smtClean="0"/>
          </a:p>
          <a:p>
            <a:pPr lvl="2"/>
            <a:r>
              <a:rPr lang="ja-JP" altLang="en-US" sz="2000" dirty="0" smtClean="0"/>
              <a:t>ボタンを押すと、なにか動作を起こす</a:t>
            </a:r>
            <a:endParaRPr lang="en-US" altLang="ja-JP" sz="2000" dirty="0" smtClean="0"/>
          </a:p>
          <a:p>
            <a:pPr lvl="2"/>
            <a:r>
              <a:rPr kumimoji="1" lang="ja-JP" altLang="en-US" sz="2000" dirty="0" smtClean="0"/>
              <a:t>イベント処理が終了すると待ち受け状態になる</a:t>
            </a:r>
            <a:endParaRPr lang="en-US" altLang="ja-JP" sz="2000" dirty="0"/>
          </a:p>
          <a:p>
            <a:pPr lvl="2"/>
            <a:r>
              <a:rPr kumimoji="1" lang="en-US" altLang="ja-JP" sz="2000" dirty="0" smtClean="0"/>
              <a:t>UI</a:t>
            </a:r>
            <a:r>
              <a:rPr kumimoji="1" lang="ja-JP" altLang="en-US" sz="2000" dirty="0" smtClean="0"/>
              <a:t>スレッドとバックグラウンドスレッド</a:t>
            </a:r>
            <a:endParaRPr kumimoji="1" lang="en-US" altLang="ja-JP" sz="2000" dirty="0" smtClean="0"/>
          </a:p>
          <a:p>
            <a:pPr lvl="1"/>
            <a:r>
              <a:rPr lang="en-US" altLang="ja-JP" sz="2000" dirty="0" smtClean="0"/>
              <a:t>Web</a:t>
            </a:r>
            <a:r>
              <a:rPr lang="ja-JP" altLang="en-US" sz="2000" dirty="0" smtClean="0"/>
              <a:t>技術の知識</a:t>
            </a:r>
            <a:endParaRPr lang="en-US" altLang="ja-JP" sz="2000" dirty="0" smtClean="0"/>
          </a:p>
          <a:p>
            <a:pPr lvl="2"/>
            <a:r>
              <a:rPr kumimoji="1" lang="en-US" altLang="ja-JP" sz="2000" dirty="0" smtClean="0"/>
              <a:t>Web API</a:t>
            </a:r>
            <a:r>
              <a:rPr kumimoji="1" lang="ja-JP" altLang="en-US" sz="2000" dirty="0" smtClean="0"/>
              <a:t>へのアクセス</a:t>
            </a:r>
            <a:r>
              <a:rPr kumimoji="1" lang="en-US" altLang="ja-JP" sz="2000" dirty="0" smtClean="0"/>
              <a:t>(GET, POST)</a:t>
            </a:r>
          </a:p>
          <a:p>
            <a:pPr lvl="2"/>
            <a:r>
              <a:rPr lang="ja-JP" altLang="en-US" sz="2000" dirty="0" smtClean="0"/>
              <a:t>受信データの扱いかた</a:t>
            </a:r>
            <a:r>
              <a:rPr lang="en-US" altLang="ja-JP" sz="2000" dirty="0" smtClean="0"/>
              <a:t>(JSON, XML)</a:t>
            </a:r>
            <a:endParaRPr kumimoji="1" lang="en-US" altLang="ja-JP" sz="2000" dirty="0" smtClean="0"/>
          </a:p>
          <a:p>
            <a:pPr lvl="1"/>
            <a:r>
              <a:rPr kumimoji="1" lang="ja-JP" altLang="en-US" sz="2000" dirty="0" smtClean="0"/>
              <a:t>使用するデバイスの知識</a:t>
            </a:r>
            <a:endParaRPr kumimoji="1" lang="en-US" altLang="ja-JP" sz="2000" dirty="0" smtClean="0"/>
          </a:p>
          <a:p>
            <a:pPr lvl="2"/>
            <a:r>
              <a:rPr lang="en-US" altLang="ja-JP" sz="2000" dirty="0" smtClean="0"/>
              <a:t>GPS, Bluetooth, USB…</a:t>
            </a:r>
            <a:endParaRPr kumimoji="1" lang="ja-JP" altLang="en-US" sz="2000" dirty="0"/>
          </a:p>
        </p:txBody>
      </p:sp>
    </p:spTree>
    <p:extLst>
      <p:ext uri="{BB962C8B-B14F-4D97-AF65-F5344CB8AC3E}">
        <p14:creationId xmlns:p14="http://schemas.microsoft.com/office/powerpoint/2010/main" val="2061023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アプリケーション例</a:t>
            </a:r>
            <a:endParaRPr kumimoji="1" lang="ja-JP" altLang="en-US" dirty="0"/>
          </a:p>
        </p:txBody>
      </p:sp>
      <p:pic>
        <p:nvPicPr>
          <p:cNvPr id="4" name="図 3" descr="twi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142" y="4777664"/>
            <a:ext cx="1212305" cy="1212305"/>
          </a:xfrm>
          <a:prstGeom prst="rect">
            <a:avLst/>
          </a:prstGeom>
        </p:spPr>
      </p:pic>
      <p:sp>
        <p:nvSpPr>
          <p:cNvPr id="5" name="テキスト ボックス 4"/>
          <p:cNvSpPr txBox="1"/>
          <p:nvPr/>
        </p:nvSpPr>
        <p:spPr>
          <a:xfrm>
            <a:off x="7200028" y="5989969"/>
            <a:ext cx="766932" cy="307777"/>
          </a:xfrm>
          <a:prstGeom prst="rect">
            <a:avLst/>
          </a:prstGeom>
          <a:noFill/>
        </p:spPr>
        <p:txBody>
          <a:bodyPr wrap="none" rtlCol="0">
            <a:spAutoFit/>
          </a:bodyPr>
          <a:lstStyle/>
          <a:p>
            <a:r>
              <a:rPr kumimoji="1" lang="en-US" altLang="ja-JP" sz="1400" dirty="0" smtClean="0"/>
              <a:t>Twitter</a:t>
            </a:r>
            <a:endParaRPr kumimoji="1" lang="ja-JP" altLang="en-US" sz="1400" dirty="0"/>
          </a:p>
        </p:txBody>
      </p:sp>
      <p:pic>
        <p:nvPicPr>
          <p:cNvPr id="6" name="図 5"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526" y="4370014"/>
            <a:ext cx="1606443" cy="1927732"/>
          </a:xfrm>
          <a:prstGeom prst="rect">
            <a:avLst/>
          </a:prstGeom>
        </p:spPr>
      </p:pic>
      <p:pic>
        <p:nvPicPr>
          <p:cNvPr id="7" name="図 6" descr="imgres-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1658" y="1459009"/>
            <a:ext cx="1695450" cy="1200150"/>
          </a:xfrm>
          <a:prstGeom prst="rect">
            <a:avLst/>
          </a:prstGeom>
        </p:spPr>
      </p:pic>
      <p:cxnSp>
        <p:nvCxnSpPr>
          <p:cNvPr id="9" name="直線矢印コネクタ 8"/>
          <p:cNvCxnSpPr>
            <a:stCxn id="7" idx="2"/>
            <a:endCxn id="6" idx="0"/>
          </p:cNvCxnSpPr>
          <p:nvPr/>
        </p:nvCxnSpPr>
        <p:spPr>
          <a:xfrm>
            <a:off x="3009383" y="2659159"/>
            <a:ext cx="268365" cy="1710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385491" y="3492745"/>
            <a:ext cx="1813317" cy="369332"/>
          </a:xfrm>
          <a:prstGeom prst="rect">
            <a:avLst/>
          </a:prstGeom>
          <a:noFill/>
        </p:spPr>
        <p:txBody>
          <a:bodyPr wrap="none" rtlCol="0">
            <a:spAutoFit/>
          </a:bodyPr>
          <a:lstStyle/>
          <a:p>
            <a:r>
              <a:rPr kumimoji="1" lang="en-US" altLang="ja-JP" dirty="0" smtClean="0"/>
              <a:t>GPS</a:t>
            </a:r>
            <a:r>
              <a:rPr kumimoji="1" lang="ja-JP" altLang="en-US" dirty="0" smtClean="0"/>
              <a:t>で位置取得</a:t>
            </a:r>
            <a:endParaRPr kumimoji="1" lang="ja-JP" altLang="en-US" dirty="0"/>
          </a:p>
        </p:txBody>
      </p:sp>
      <p:pic>
        <p:nvPicPr>
          <p:cNvPr id="11" name="図 10" descr="45l65416.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5903" y="1459009"/>
            <a:ext cx="2210897" cy="1473931"/>
          </a:xfrm>
          <a:prstGeom prst="rect">
            <a:avLst/>
          </a:prstGeom>
        </p:spPr>
      </p:pic>
      <p:cxnSp>
        <p:nvCxnSpPr>
          <p:cNvPr id="13" name="直線矢印コネクタ 12"/>
          <p:cNvCxnSpPr/>
          <p:nvPr/>
        </p:nvCxnSpPr>
        <p:spPr>
          <a:xfrm flipV="1">
            <a:off x="3857108" y="2742238"/>
            <a:ext cx="2945268" cy="20879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4220448" y="3131484"/>
            <a:ext cx="1569660" cy="369332"/>
          </a:xfrm>
          <a:prstGeom prst="rect">
            <a:avLst/>
          </a:prstGeom>
          <a:noFill/>
        </p:spPr>
        <p:txBody>
          <a:bodyPr wrap="none" rtlCol="0">
            <a:spAutoFit/>
          </a:bodyPr>
          <a:lstStyle/>
          <a:p>
            <a:r>
              <a:rPr kumimoji="1" lang="ja-JP" altLang="en-US" dirty="0" smtClean="0"/>
              <a:t>位置情報送信</a:t>
            </a:r>
            <a:endParaRPr kumimoji="1" lang="en-US" altLang="ja-JP" dirty="0" smtClean="0"/>
          </a:p>
        </p:txBody>
      </p:sp>
      <p:cxnSp>
        <p:nvCxnSpPr>
          <p:cNvPr id="20" name="直線矢印コネクタ 19"/>
          <p:cNvCxnSpPr/>
          <p:nvPr/>
        </p:nvCxnSpPr>
        <p:spPr>
          <a:xfrm flipH="1">
            <a:off x="4002530" y="3002029"/>
            <a:ext cx="3030761" cy="21264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550225" y="4000682"/>
            <a:ext cx="1107996" cy="369332"/>
          </a:xfrm>
          <a:prstGeom prst="rect">
            <a:avLst/>
          </a:prstGeom>
          <a:noFill/>
        </p:spPr>
        <p:txBody>
          <a:bodyPr wrap="none" rtlCol="0">
            <a:spAutoFit/>
          </a:bodyPr>
          <a:lstStyle/>
          <a:p>
            <a:r>
              <a:rPr kumimoji="1" lang="ja-JP" altLang="en-US" dirty="0" smtClean="0"/>
              <a:t>住所取得</a:t>
            </a:r>
            <a:endParaRPr kumimoji="1" lang="en-US" altLang="ja-JP" dirty="0" smtClean="0"/>
          </a:p>
        </p:txBody>
      </p:sp>
      <p:cxnSp>
        <p:nvCxnSpPr>
          <p:cNvPr id="23" name="直線矢印コネクタ 22"/>
          <p:cNvCxnSpPr>
            <a:endCxn id="4" idx="1"/>
          </p:cNvCxnSpPr>
          <p:nvPr/>
        </p:nvCxnSpPr>
        <p:spPr>
          <a:xfrm flipV="1">
            <a:off x="3857108" y="5383817"/>
            <a:ext cx="3035034" cy="2546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4080969" y="5666803"/>
            <a:ext cx="2199941" cy="646331"/>
          </a:xfrm>
          <a:prstGeom prst="rect">
            <a:avLst/>
          </a:prstGeom>
          <a:noFill/>
        </p:spPr>
        <p:txBody>
          <a:bodyPr wrap="none" rtlCol="0">
            <a:spAutoFit/>
          </a:bodyPr>
          <a:lstStyle/>
          <a:p>
            <a:pPr algn="ctr"/>
            <a:r>
              <a:rPr kumimoji="1" lang="ja-JP" altLang="en-US" dirty="0" smtClean="0"/>
              <a:t>自分の位置</a:t>
            </a:r>
            <a:r>
              <a:rPr kumimoji="1" lang="en-US" altLang="ja-JP" dirty="0" smtClean="0"/>
              <a:t>(</a:t>
            </a:r>
            <a:r>
              <a:rPr kumimoji="1" lang="ja-JP" altLang="en-US" dirty="0" smtClean="0"/>
              <a:t>住所</a:t>
            </a:r>
            <a:r>
              <a:rPr kumimoji="1" lang="en-US" altLang="ja-JP" dirty="0" smtClean="0"/>
              <a:t>)</a:t>
            </a:r>
            <a:r>
              <a:rPr kumimoji="1" lang="ja-JP" altLang="en-US" dirty="0" smtClean="0"/>
              <a:t>を</a:t>
            </a:r>
            <a:endParaRPr kumimoji="1" lang="en-US" altLang="ja-JP" dirty="0" smtClean="0"/>
          </a:p>
          <a:p>
            <a:pPr algn="ctr"/>
            <a:r>
              <a:rPr kumimoji="1" lang="en-US" altLang="ja-JP" dirty="0" smtClean="0"/>
              <a:t>Twitter</a:t>
            </a:r>
            <a:r>
              <a:rPr kumimoji="1" lang="ja-JP" altLang="en-US" dirty="0" smtClean="0"/>
              <a:t>に投稿</a:t>
            </a:r>
            <a:endParaRPr kumimoji="1" lang="en-US" altLang="ja-JP" dirty="0" smtClean="0"/>
          </a:p>
        </p:txBody>
      </p:sp>
      <p:grpSp>
        <p:nvGrpSpPr>
          <p:cNvPr id="30" name="図形グループ 29"/>
          <p:cNvGrpSpPr/>
          <p:nvPr/>
        </p:nvGrpSpPr>
        <p:grpSpPr>
          <a:xfrm>
            <a:off x="706701" y="2761482"/>
            <a:ext cx="6213721" cy="3888503"/>
            <a:chOff x="706701" y="2761482"/>
            <a:chExt cx="6213721" cy="3888503"/>
          </a:xfrm>
        </p:grpSpPr>
        <p:sp>
          <p:nvSpPr>
            <p:cNvPr id="26" name="テキスト ボックス 25"/>
            <p:cNvSpPr txBox="1"/>
            <p:nvPr/>
          </p:nvSpPr>
          <p:spPr>
            <a:xfrm>
              <a:off x="4080969" y="2761482"/>
              <a:ext cx="2104475" cy="369332"/>
            </a:xfrm>
            <a:prstGeom prst="rect">
              <a:avLst/>
            </a:prstGeom>
            <a:noFill/>
          </p:spPr>
          <p:txBody>
            <a:bodyPr wrap="none" rtlCol="0">
              <a:spAutoFit/>
            </a:bodyPr>
            <a:lstStyle/>
            <a:p>
              <a:r>
                <a:rPr kumimoji="1" lang="en-US" altLang="ja-JP" dirty="0" smtClean="0">
                  <a:solidFill>
                    <a:srgbClr val="FF0000"/>
                  </a:solidFill>
                </a:rPr>
                <a:t>HTTP GET(POST)</a:t>
              </a:r>
              <a:endParaRPr kumimoji="1" lang="ja-JP" altLang="en-US" dirty="0">
                <a:solidFill>
                  <a:srgbClr val="FF0000"/>
                </a:solidFill>
              </a:endParaRPr>
            </a:p>
          </p:txBody>
        </p:sp>
        <p:sp>
          <p:nvSpPr>
            <p:cNvPr id="27" name="テキスト ボックス 26"/>
            <p:cNvSpPr txBox="1"/>
            <p:nvPr/>
          </p:nvSpPr>
          <p:spPr>
            <a:xfrm>
              <a:off x="5500104" y="4370014"/>
              <a:ext cx="1420318" cy="369332"/>
            </a:xfrm>
            <a:prstGeom prst="rect">
              <a:avLst/>
            </a:prstGeom>
            <a:noFill/>
          </p:spPr>
          <p:txBody>
            <a:bodyPr wrap="none" rtlCol="0">
              <a:spAutoFit/>
            </a:bodyPr>
            <a:lstStyle/>
            <a:p>
              <a:r>
                <a:rPr kumimoji="1" lang="en-US" altLang="ja-JP" dirty="0" smtClean="0">
                  <a:solidFill>
                    <a:srgbClr val="FF0000"/>
                  </a:solidFill>
                </a:rPr>
                <a:t>JSON, XML</a:t>
              </a:r>
              <a:endParaRPr kumimoji="1" lang="ja-JP" altLang="en-US" dirty="0">
                <a:solidFill>
                  <a:srgbClr val="FF0000"/>
                </a:solidFill>
              </a:endParaRPr>
            </a:p>
          </p:txBody>
        </p:sp>
        <p:sp>
          <p:nvSpPr>
            <p:cNvPr id="28" name="テキスト ボックス 27"/>
            <p:cNvSpPr txBox="1"/>
            <p:nvPr/>
          </p:nvSpPr>
          <p:spPr>
            <a:xfrm>
              <a:off x="706701" y="4906763"/>
              <a:ext cx="2302682" cy="954107"/>
            </a:xfrm>
            <a:prstGeom prst="rect">
              <a:avLst/>
            </a:prstGeom>
            <a:noFill/>
          </p:spPr>
          <p:txBody>
            <a:bodyPr wrap="square" rtlCol="0">
              <a:spAutoFit/>
            </a:bodyPr>
            <a:lstStyle/>
            <a:p>
              <a:r>
                <a:rPr kumimoji="1" lang="ja-JP" altLang="en-US" sz="1400" dirty="0" smtClean="0">
                  <a:solidFill>
                    <a:srgbClr val="FF0000"/>
                  </a:solidFill>
                </a:rPr>
                <a:t>・位置情報取得</a:t>
              </a:r>
              <a:endParaRPr kumimoji="1" lang="en-US" altLang="ja-JP" sz="1400" dirty="0" smtClean="0">
                <a:solidFill>
                  <a:srgbClr val="FF0000"/>
                </a:solidFill>
              </a:endParaRPr>
            </a:p>
            <a:p>
              <a:r>
                <a:rPr kumimoji="1" lang="ja-JP" altLang="en-US" sz="1400" dirty="0" smtClean="0">
                  <a:solidFill>
                    <a:srgbClr val="FF0000"/>
                  </a:solidFill>
                </a:rPr>
                <a:t>・バックグラウンド動作</a:t>
              </a:r>
              <a:endParaRPr kumimoji="1" lang="en-US" altLang="ja-JP" sz="1400" dirty="0" smtClean="0">
                <a:solidFill>
                  <a:srgbClr val="FF0000"/>
                </a:solidFill>
              </a:endParaRPr>
            </a:p>
            <a:p>
              <a:r>
                <a:rPr kumimoji="1" lang="ja-JP" altLang="en-US" sz="1400" dirty="0" smtClean="0">
                  <a:solidFill>
                    <a:srgbClr val="FF0000"/>
                  </a:solidFill>
                </a:rPr>
                <a:t>・</a:t>
              </a:r>
              <a:r>
                <a:rPr kumimoji="1" lang="en-US" altLang="ja-JP" sz="1400" dirty="0" smtClean="0">
                  <a:solidFill>
                    <a:srgbClr val="FF0000"/>
                  </a:solidFill>
                </a:rPr>
                <a:t>Twitter</a:t>
              </a:r>
              <a:r>
                <a:rPr kumimoji="1" lang="ja-JP" altLang="en-US" sz="1400" dirty="0" smtClean="0">
                  <a:solidFill>
                    <a:srgbClr val="FF0000"/>
                  </a:solidFill>
                </a:rPr>
                <a:t>認証</a:t>
              </a:r>
              <a:endParaRPr kumimoji="1" lang="en-US" altLang="ja-JP" sz="1400" dirty="0" smtClean="0">
                <a:solidFill>
                  <a:srgbClr val="FF0000"/>
                </a:solidFill>
              </a:endParaRPr>
            </a:p>
            <a:p>
              <a:r>
                <a:rPr kumimoji="1" lang="ja-JP" altLang="en-US" sz="1400" dirty="0" smtClean="0">
                  <a:solidFill>
                    <a:srgbClr val="FF0000"/>
                  </a:solidFill>
                </a:rPr>
                <a:t>・投稿ボタンなど</a:t>
              </a:r>
              <a:endParaRPr kumimoji="1" lang="ja-JP" altLang="en-US" sz="1400" dirty="0">
                <a:solidFill>
                  <a:srgbClr val="FF0000"/>
                </a:solidFill>
              </a:endParaRPr>
            </a:p>
          </p:txBody>
        </p:sp>
        <p:sp>
          <p:nvSpPr>
            <p:cNvPr id="29" name="テキスト ボックス 28"/>
            <p:cNvSpPr txBox="1"/>
            <p:nvPr/>
          </p:nvSpPr>
          <p:spPr>
            <a:xfrm>
              <a:off x="4176435" y="6280653"/>
              <a:ext cx="2104475" cy="369332"/>
            </a:xfrm>
            <a:prstGeom prst="rect">
              <a:avLst/>
            </a:prstGeom>
            <a:noFill/>
          </p:spPr>
          <p:txBody>
            <a:bodyPr wrap="none" rtlCol="0">
              <a:spAutoFit/>
            </a:bodyPr>
            <a:lstStyle/>
            <a:p>
              <a:r>
                <a:rPr kumimoji="1" lang="en-US" altLang="ja-JP" dirty="0" smtClean="0">
                  <a:solidFill>
                    <a:srgbClr val="FF0000"/>
                  </a:solidFill>
                </a:rPr>
                <a:t>HTTP GET(POST)</a:t>
              </a:r>
              <a:endParaRPr kumimoji="1" lang="ja-JP" altLang="en-US" dirty="0">
                <a:solidFill>
                  <a:srgbClr val="FF0000"/>
                </a:solidFill>
              </a:endParaRPr>
            </a:p>
          </p:txBody>
        </p:sp>
      </p:grpSp>
      <p:sp>
        <p:nvSpPr>
          <p:cNvPr id="31" name="テキスト ボックス 30"/>
          <p:cNvSpPr txBox="1"/>
          <p:nvPr/>
        </p:nvSpPr>
        <p:spPr>
          <a:xfrm>
            <a:off x="6802376" y="1230868"/>
            <a:ext cx="1531451" cy="369332"/>
          </a:xfrm>
          <a:prstGeom prst="rect">
            <a:avLst/>
          </a:prstGeom>
          <a:noFill/>
        </p:spPr>
        <p:txBody>
          <a:bodyPr wrap="none" rtlCol="0">
            <a:spAutoFit/>
          </a:bodyPr>
          <a:lstStyle/>
          <a:p>
            <a:r>
              <a:rPr kumimoji="1" lang="ja-JP" altLang="en-US" dirty="0" smtClean="0"/>
              <a:t>逆</a:t>
            </a:r>
            <a:r>
              <a:rPr kumimoji="1" lang="en-US" altLang="ja-JP" dirty="0" smtClean="0"/>
              <a:t>Geo</a:t>
            </a:r>
            <a:r>
              <a:rPr kumimoji="1" lang="ja-JP" altLang="en-US" dirty="0" smtClean="0"/>
              <a:t>コーダ</a:t>
            </a:r>
            <a:endParaRPr kumimoji="1" lang="ja-JP" altLang="en-US" dirty="0"/>
          </a:p>
        </p:txBody>
      </p:sp>
    </p:spTree>
    <p:extLst>
      <p:ext uri="{BB962C8B-B14F-4D97-AF65-F5344CB8AC3E}">
        <p14:creationId xmlns:p14="http://schemas.microsoft.com/office/powerpoint/2010/main" val="3771079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累計出荷台数</a:t>
            </a:r>
            <a:r>
              <a:rPr kumimoji="1" lang="en-US" altLang="ja-JP" sz="4800" dirty="0" smtClean="0"/>
              <a:t>9</a:t>
            </a:r>
            <a:r>
              <a:rPr kumimoji="1" lang="ja-JP" altLang="en-US" sz="4800" dirty="0" smtClean="0"/>
              <a:t>億台</a:t>
            </a:r>
            <a:endParaRPr kumimoji="1" lang="ja-JP" altLang="en-US" sz="4800" dirty="0"/>
          </a:p>
        </p:txBody>
      </p:sp>
      <p:sp>
        <p:nvSpPr>
          <p:cNvPr id="6" name="テキスト ボックス 5"/>
          <p:cNvSpPr txBox="1"/>
          <p:nvPr/>
        </p:nvSpPr>
        <p:spPr>
          <a:xfrm>
            <a:off x="5070513" y="5790526"/>
            <a:ext cx="2698175" cy="369332"/>
          </a:xfrm>
          <a:prstGeom prst="rect">
            <a:avLst/>
          </a:prstGeom>
          <a:noFill/>
        </p:spPr>
        <p:txBody>
          <a:bodyPr wrap="none" rtlCol="0">
            <a:spAutoFit/>
          </a:bodyPr>
          <a:lstStyle/>
          <a:p>
            <a:r>
              <a:rPr kumimoji="1" lang="ja-JP" altLang="en-US" dirty="0" smtClean="0"/>
              <a:t>昨年</a:t>
            </a:r>
            <a:r>
              <a:rPr kumimoji="1" lang="en-US" altLang="ja-JP" dirty="0" smtClean="0"/>
              <a:t>9</a:t>
            </a:r>
            <a:r>
              <a:rPr kumimoji="1" lang="ja-JP" altLang="en-US" dirty="0" smtClean="0"/>
              <a:t>月では</a:t>
            </a:r>
            <a:r>
              <a:rPr kumimoji="1" lang="en-US" altLang="ja-JP" dirty="0" smtClean="0"/>
              <a:t>4</a:t>
            </a:r>
            <a:r>
              <a:rPr kumimoji="1" lang="ja-JP" altLang="en-US" dirty="0" smtClean="0"/>
              <a:t>億</a:t>
            </a:r>
            <a:r>
              <a:rPr kumimoji="1" lang="en-US" altLang="ja-JP" dirty="0" smtClean="0"/>
              <a:t>8</a:t>
            </a:r>
            <a:r>
              <a:rPr kumimoji="1" lang="ja-JP" altLang="en-US" dirty="0" smtClean="0"/>
              <a:t>千万台</a:t>
            </a:r>
            <a:endParaRPr kumimoji="1" lang="ja-JP" altLang="en-US" dirty="0"/>
          </a:p>
        </p:txBody>
      </p:sp>
      <p:sp>
        <p:nvSpPr>
          <p:cNvPr id="7" name="テキスト ボックス 6"/>
          <p:cNvSpPr txBox="1"/>
          <p:nvPr/>
        </p:nvSpPr>
        <p:spPr>
          <a:xfrm>
            <a:off x="6165817" y="1305176"/>
            <a:ext cx="1634469" cy="369332"/>
          </a:xfrm>
          <a:prstGeom prst="rect">
            <a:avLst/>
          </a:prstGeom>
          <a:noFill/>
        </p:spPr>
        <p:txBody>
          <a:bodyPr wrap="none" rtlCol="0">
            <a:spAutoFit/>
          </a:bodyPr>
          <a:lstStyle/>
          <a:p>
            <a:r>
              <a:rPr kumimoji="1" lang="en-US" altLang="ja-JP" dirty="0" smtClean="0"/>
              <a:t>2013/05</a:t>
            </a:r>
            <a:r>
              <a:rPr kumimoji="1" lang="ja-JP" altLang="en-US" dirty="0" smtClean="0"/>
              <a:t>時点</a:t>
            </a:r>
            <a:endParaRPr kumimoji="1" lang="ja-JP" altLang="en-US" dirty="0"/>
          </a:p>
        </p:txBody>
      </p:sp>
      <p:pic>
        <p:nvPicPr>
          <p:cNvPr id="3" name="図 2" descr="googleio2013-003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890" y="1792644"/>
            <a:ext cx="5715000" cy="3797300"/>
          </a:xfrm>
          <a:prstGeom prst="rect">
            <a:avLst/>
          </a:prstGeom>
        </p:spPr>
      </p:pic>
    </p:spTree>
    <p:extLst>
      <p:ext uri="{BB962C8B-B14F-4D97-AF65-F5344CB8AC3E}">
        <p14:creationId xmlns:p14="http://schemas.microsoft.com/office/powerpoint/2010/main" val="132584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OS</a:t>
            </a:r>
            <a:r>
              <a:rPr kumimoji="1" lang="ja-JP" altLang="en-US" sz="3600" dirty="0" smtClean="0"/>
              <a:t>別世界スマートフォン出荷シェア</a:t>
            </a:r>
            <a:endParaRPr kumimoji="1" lang="ja-JP" altLang="en-US" sz="3600"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41260429"/>
              </p:ext>
            </p:extLst>
          </p:nvPr>
        </p:nvGraphicFramePr>
        <p:xfrm>
          <a:off x="457199" y="1308577"/>
          <a:ext cx="8438571" cy="5272793"/>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657422" y="6167630"/>
            <a:ext cx="3238349" cy="369332"/>
          </a:xfrm>
          <a:prstGeom prst="rect">
            <a:avLst/>
          </a:prstGeom>
          <a:noFill/>
        </p:spPr>
        <p:txBody>
          <a:bodyPr wrap="none" rtlCol="0">
            <a:spAutoFit/>
          </a:bodyPr>
          <a:lstStyle/>
          <a:p>
            <a:r>
              <a:rPr kumimoji="1" lang="en-US" altLang="ja-JP" dirty="0" smtClean="0"/>
              <a:t>2013</a:t>
            </a:r>
            <a:r>
              <a:rPr kumimoji="1" lang="ja-JP" altLang="en-US" dirty="0" smtClean="0"/>
              <a:t>年第一四半期：</a:t>
            </a:r>
            <a:r>
              <a:rPr kumimoji="1" lang="en-US" altLang="ja-JP" dirty="0" smtClean="0"/>
              <a:t>IDC</a:t>
            </a:r>
            <a:r>
              <a:rPr kumimoji="1" lang="ja-JP" altLang="en-US" dirty="0" smtClean="0"/>
              <a:t>調べ</a:t>
            </a:r>
            <a:endParaRPr kumimoji="1" lang="ja-JP" altLang="en-US" dirty="0"/>
          </a:p>
        </p:txBody>
      </p:sp>
    </p:spTree>
    <p:extLst>
      <p:ext uri="{BB962C8B-B14F-4D97-AF65-F5344CB8AC3E}">
        <p14:creationId xmlns:p14="http://schemas.microsoft.com/office/powerpoint/2010/main" val="74366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Android</a:t>
            </a:r>
            <a:r>
              <a:rPr kumimoji="1" lang="ja-JP" altLang="en-US" dirty="0" smtClean="0"/>
              <a:t>はオープンソースで公開され、誰でも自由に加工・開発が可能なミドルウェア</a:t>
            </a:r>
            <a:endParaRPr kumimoji="1" lang="en-US" altLang="ja-JP" dirty="0" smtClean="0"/>
          </a:p>
          <a:p>
            <a:r>
              <a:rPr kumimoji="1" lang="en-US" altLang="ja-JP" dirty="0" smtClean="0"/>
              <a:t>Android</a:t>
            </a:r>
            <a:r>
              <a:rPr kumimoji="1" lang="ja-JP" altLang="en-US" dirty="0" smtClean="0"/>
              <a:t>の開発と言っても、レイヤーによって分かれており、様々な業界の人がレイヤー毎やレイヤーに跨って開発などを行なっている</a:t>
            </a:r>
            <a:endParaRPr kumimoji="1" lang="en-US" altLang="ja-JP" dirty="0" smtClean="0"/>
          </a:p>
          <a:p>
            <a:r>
              <a:rPr kumimoji="1" lang="ja-JP" altLang="en-US" dirty="0" smtClean="0"/>
              <a:t>開発に必要な技術や知識は、開発するレイヤーによって多少異なる</a:t>
            </a:r>
            <a:endParaRPr kumimoji="1" lang="en-US" altLang="ja-JP" dirty="0" smtClean="0"/>
          </a:p>
          <a:p>
            <a:r>
              <a:rPr lang="en-US" altLang="ja-JP" dirty="0" smtClean="0"/>
              <a:t>Android</a:t>
            </a:r>
            <a:r>
              <a:rPr lang="ja-JP" altLang="en-US" dirty="0" smtClean="0"/>
              <a:t>アプリはイベント駆動型である</a:t>
            </a:r>
            <a:endParaRPr kumimoji="1" lang="ja-JP" altLang="en-US" dirty="0"/>
          </a:p>
        </p:txBody>
      </p:sp>
    </p:spTree>
    <p:extLst>
      <p:ext uri="{BB962C8B-B14F-4D97-AF65-F5344CB8AC3E}">
        <p14:creationId xmlns:p14="http://schemas.microsoft.com/office/powerpoint/2010/main" val="1560143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アプリの</a:t>
            </a:r>
            <a:r>
              <a:rPr kumimoji="1" lang="en-US" altLang="ja-JP" dirty="0" smtClean="0"/>
              <a:t/>
            </a:r>
            <a:br>
              <a:rPr kumimoji="1" lang="en-US" altLang="ja-JP" dirty="0" smtClean="0"/>
            </a:br>
            <a:r>
              <a:rPr lang="ja-JP" altLang="en-US" dirty="0" smtClean="0"/>
              <a:t>開発要素</a:t>
            </a:r>
            <a:endParaRPr kumimoji="1" lang="ja-JP" altLang="en-US" dirty="0"/>
          </a:p>
        </p:txBody>
      </p:sp>
    </p:spTree>
    <p:extLst>
      <p:ext uri="{BB962C8B-B14F-4D97-AF65-F5344CB8AC3E}">
        <p14:creationId xmlns:p14="http://schemas.microsoft.com/office/powerpoint/2010/main" val="257759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lstStyle/>
          <a:p>
            <a:r>
              <a:rPr kumimoji="1" lang="ja-JP" altLang="en-US" dirty="0" smtClean="0">
                <a:latin typeface="+mj-ea"/>
              </a:rPr>
              <a:t>本講座</a:t>
            </a:r>
            <a:r>
              <a:rPr kumimoji="1" lang="ja-JP" altLang="en-US" dirty="0" smtClean="0"/>
              <a:t>の目的</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Android</a:t>
            </a:r>
            <a:r>
              <a:rPr lang="ja-JP" altLang="en-US" sz="2800" dirty="0" smtClean="0"/>
              <a:t>の概要を理解する</a:t>
            </a:r>
            <a:endParaRPr lang="en-US" altLang="ja-JP" sz="2800" dirty="0" smtClean="0"/>
          </a:p>
          <a:p>
            <a:r>
              <a:rPr kumimoji="1" lang="en-US" altLang="ja-JP" sz="2800" dirty="0" smtClean="0"/>
              <a:t>Android</a:t>
            </a:r>
            <a:r>
              <a:rPr kumimoji="1" lang="ja-JP" altLang="en-US" sz="2800" dirty="0" smtClean="0"/>
              <a:t>の開発方法について理解する</a:t>
            </a:r>
            <a:endParaRPr kumimoji="1" lang="en-US" altLang="ja-JP" sz="2800" dirty="0" smtClean="0"/>
          </a:p>
          <a:p>
            <a:r>
              <a:rPr lang="en-US" altLang="ja-JP" sz="2800" dirty="0" smtClean="0"/>
              <a:t>Android</a:t>
            </a:r>
            <a:r>
              <a:rPr lang="ja-JP" altLang="en-US" sz="2800" dirty="0" smtClean="0"/>
              <a:t>の開発に必要な道具について理解する</a:t>
            </a:r>
            <a:endParaRPr kumimoji="1" lang="ja-JP" altLang="en-US" sz="2800" dirty="0"/>
          </a:p>
        </p:txBody>
      </p:sp>
      <p:pic>
        <p:nvPicPr>
          <p:cNvPr id="4" name="図 3"/>
          <p:cNvPicPr>
            <a:picLocks noChangeAspect="1"/>
          </p:cNvPicPr>
          <p:nvPr/>
        </p:nvPicPr>
        <p:blipFill>
          <a:blip r:embed="rId2"/>
          <a:stretch>
            <a:fillRect/>
          </a:stretch>
        </p:blipFill>
        <p:spPr>
          <a:xfrm>
            <a:off x="1433219" y="3329492"/>
            <a:ext cx="6280855" cy="3047789"/>
          </a:xfrm>
          <a:prstGeom prst="rect">
            <a:avLst/>
          </a:prstGeom>
        </p:spPr>
      </p:pic>
    </p:spTree>
    <p:extLst>
      <p:ext uri="{BB962C8B-B14F-4D97-AF65-F5344CB8AC3E}">
        <p14:creationId xmlns:p14="http://schemas.microsoft.com/office/powerpoint/2010/main" val="9965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を構成する要素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Activity</a:t>
            </a:r>
          </a:p>
          <a:p>
            <a:r>
              <a:rPr lang="en-US" altLang="ja-JP" sz="3200" dirty="0" smtClean="0"/>
              <a:t>Service</a:t>
            </a:r>
          </a:p>
          <a:p>
            <a:r>
              <a:rPr kumimoji="1" lang="en-US" altLang="ja-JP" sz="3200" dirty="0" smtClean="0"/>
              <a:t>Intent</a:t>
            </a:r>
            <a:endParaRPr kumimoji="1" lang="ja-JP" altLang="en-US" sz="3200" dirty="0"/>
          </a:p>
        </p:txBody>
      </p:sp>
    </p:spTree>
    <p:extLst>
      <p:ext uri="{BB962C8B-B14F-4D97-AF65-F5344CB8AC3E}">
        <p14:creationId xmlns:p14="http://schemas.microsoft.com/office/powerpoint/2010/main" val="347280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辺形 6"/>
          <p:cNvSpPr/>
          <p:nvPr/>
        </p:nvSpPr>
        <p:spPr>
          <a:xfrm>
            <a:off x="6493106" y="4127788"/>
            <a:ext cx="2193694" cy="2184170"/>
          </a:xfrm>
          <a:prstGeom prst="parallelogram">
            <a:avLst/>
          </a:prstGeom>
          <a:solidFill>
            <a:srgbClr val="D0FFCD"/>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H="1">
            <a:off x="5185970" y="6023301"/>
            <a:ext cx="1914672" cy="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a:off x="5253320" y="5099600"/>
            <a:ext cx="1847321"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Activity</a:t>
            </a:r>
            <a:endParaRPr kumimoji="1" lang="ja-JP" altLang="en-US" dirty="0"/>
          </a:p>
        </p:txBody>
      </p:sp>
      <p:sp>
        <p:nvSpPr>
          <p:cNvPr id="3" name="コンテンツ プレースホルダー 2"/>
          <p:cNvSpPr>
            <a:spLocks noGrp="1"/>
          </p:cNvSpPr>
          <p:nvPr>
            <p:ph idx="1"/>
          </p:nvPr>
        </p:nvSpPr>
        <p:spPr>
          <a:xfrm>
            <a:off x="457200" y="1465493"/>
            <a:ext cx="8229600" cy="2287042"/>
          </a:xfrm>
        </p:spPr>
        <p:txBody>
          <a:bodyPr/>
          <a:lstStyle/>
          <a:p>
            <a:r>
              <a:rPr lang="ja-JP" altLang="en-US" dirty="0" smtClean="0"/>
              <a:t>画面を構成する要素。</a:t>
            </a:r>
            <a:r>
              <a:rPr lang="en-US" altLang="ja-JP" dirty="0" smtClean="0"/>
              <a:t>1Activity = 1</a:t>
            </a:r>
            <a:r>
              <a:rPr lang="ja-JP" altLang="en-US" dirty="0" smtClean="0"/>
              <a:t>画面</a:t>
            </a:r>
            <a:endParaRPr lang="en-US" altLang="ja-JP" dirty="0" smtClean="0"/>
          </a:p>
          <a:p>
            <a:r>
              <a:rPr kumimoji="1" lang="ja-JP" altLang="en-US" dirty="0" smtClean="0"/>
              <a:t>アプリが起動すると、最初に呼ばれるエントリポイント</a:t>
            </a:r>
            <a:endParaRPr kumimoji="1" lang="en-US" altLang="ja-JP" dirty="0" smtClean="0"/>
          </a:p>
          <a:p>
            <a:r>
              <a:rPr lang="en-US" altLang="ja-JP" dirty="0" smtClean="0"/>
              <a:t>Activity</a:t>
            </a:r>
            <a:r>
              <a:rPr lang="ja-JP" altLang="en-US" dirty="0" smtClean="0"/>
              <a:t>上にコンポーネント部品を配置して、</a:t>
            </a:r>
            <a:r>
              <a:rPr lang="en-US" altLang="ja-JP" dirty="0" smtClean="0"/>
              <a:t>UI</a:t>
            </a:r>
            <a:r>
              <a:rPr lang="ja-JP" altLang="en-US" dirty="0" smtClean="0"/>
              <a:t>を構成する</a:t>
            </a:r>
            <a:endParaRPr lang="en-US" altLang="ja-JP" dirty="0" smtClean="0"/>
          </a:p>
          <a:p>
            <a:r>
              <a:rPr kumimoji="1" lang="ja-JP" altLang="en-US" dirty="0" smtClean="0"/>
              <a:t>ユーザとのインタラクションを行う</a:t>
            </a:r>
            <a:endParaRPr kumimoji="1" lang="ja-JP" altLang="en-US" dirty="0"/>
          </a:p>
        </p:txBody>
      </p:sp>
      <p:pic>
        <p:nvPicPr>
          <p:cNvPr id="4" name="図 3"/>
          <p:cNvPicPr>
            <a:picLocks noChangeAspect="1"/>
          </p:cNvPicPr>
          <p:nvPr/>
        </p:nvPicPr>
        <p:blipFill>
          <a:blip r:embed="rId2"/>
          <a:stretch>
            <a:fillRect/>
          </a:stretch>
        </p:blipFill>
        <p:spPr>
          <a:xfrm flipH="1">
            <a:off x="745810" y="4127788"/>
            <a:ext cx="2285067" cy="2315739"/>
          </a:xfrm>
          <a:prstGeom prst="rect">
            <a:avLst/>
          </a:prstGeom>
        </p:spPr>
      </p:pic>
      <p:sp>
        <p:nvSpPr>
          <p:cNvPr id="8" name="平行四辺形 7"/>
          <p:cNvSpPr/>
          <p:nvPr/>
        </p:nvSpPr>
        <p:spPr>
          <a:xfrm>
            <a:off x="4299253" y="4127788"/>
            <a:ext cx="2193694" cy="2184170"/>
          </a:xfrm>
          <a:prstGeom prst="parallelogram">
            <a:avLst/>
          </a:prstGeom>
          <a:solidFill>
            <a:schemeClr val="bg2">
              <a:alpha val="45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831231" y="6348041"/>
            <a:ext cx="1010951" cy="369332"/>
          </a:xfrm>
          <a:prstGeom prst="rect">
            <a:avLst/>
          </a:prstGeom>
          <a:noFill/>
        </p:spPr>
        <p:txBody>
          <a:bodyPr wrap="none" rtlCol="0">
            <a:spAutoFit/>
          </a:bodyPr>
          <a:lstStyle/>
          <a:p>
            <a:r>
              <a:rPr kumimoji="1" lang="en-US" altLang="ja-JP" b="1" dirty="0" smtClean="0"/>
              <a:t>Activity</a:t>
            </a:r>
            <a:endParaRPr kumimoji="1" lang="ja-JP" altLang="en-US" b="1" dirty="0"/>
          </a:p>
        </p:txBody>
      </p:sp>
      <p:sp>
        <p:nvSpPr>
          <p:cNvPr id="12" name="テキスト ボックス 11"/>
          <p:cNvSpPr txBox="1"/>
          <p:nvPr/>
        </p:nvSpPr>
        <p:spPr>
          <a:xfrm>
            <a:off x="4347374" y="6348041"/>
            <a:ext cx="1800493" cy="369332"/>
          </a:xfrm>
          <a:prstGeom prst="rect">
            <a:avLst/>
          </a:prstGeom>
          <a:noFill/>
        </p:spPr>
        <p:txBody>
          <a:bodyPr wrap="none" rtlCol="0">
            <a:spAutoFit/>
          </a:bodyPr>
          <a:lstStyle/>
          <a:p>
            <a:r>
              <a:rPr kumimoji="1" lang="ja-JP" altLang="en-US" b="1" dirty="0" smtClean="0"/>
              <a:t>コンポーネント</a:t>
            </a:r>
            <a:endParaRPr kumimoji="1" lang="ja-JP" altLang="en-US" b="1" dirty="0"/>
          </a:p>
        </p:txBody>
      </p:sp>
      <p:sp>
        <p:nvSpPr>
          <p:cNvPr id="9" name="平行四辺形 8"/>
          <p:cNvSpPr/>
          <p:nvPr/>
        </p:nvSpPr>
        <p:spPr>
          <a:xfrm>
            <a:off x="4711432" y="5022625"/>
            <a:ext cx="1242715" cy="344838"/>
          </a:xfrm>
          <a:prstGeom prst="parallelogram">
            <a:avLst/>
          </a:prstGeom>
          <a:solidFill>
            <a:schemeClr val="bg2">
              <a:alpha val="40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OK</a:t>
            </a:r>
            <a:endParaRPr kumimoji="1" lang="ja-JP" altLang="en-US" sz="1600" dirty="0">
              <a:solidFill>
                <a:schemeClr val="tx1"/>
              </a:solidFill>
            </a:endParaRPr>
          </a:p>
        </p:txBody>
      </p:sp>
      <p:sp>
        <p:nvSpPr>
          <p:cNvPr id="10" name="平行四辺形 9"/>
          <p:cNvSpPr/>
          <p:nvPr/>
        </p:nvSpPr>
        <p:spPr>
          <a:xfrm>
            <a:off x="4546324" y="5542207"/>
            <a:ext cx="1313149" cy="344838"/>
          </a:xfrm>
          <a:prstGeom prst="parallelogram">
            <a:avLst/>
          </a:prstGeom>
          <a:solidFill>
            <a:schemeClr val="bg2">
              <a:alpha val="39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000000"/>
                </a:solidFill>
              </a:rPr>
              <a:t>CANCEL</a:t>
            </a:r>
            <a:endParaRPr kumimoji="1" lang="ja-JP" altLang="en-US" sz="1600" dirty="0">
              <a:solidFill>
                <a:srgbClr val="000000"/>
              </a:solidFill>
            </a:endParaRPr>
          </a:p>
        </p:txBody>
      </p:sp>
      <p:cxnSp>
        <p:nvCxnSpPr>
          <p:cNvPr id="17" name="直線矢印コネクタ 16"/>
          <p:cNvCxnSpPr/>
          <p:nvPr/>
        </p:nvCxnSpPr>
        <p:spPr>
          <a:xfrm>
            <a:off x="3096568" y="5099600"/>
            <a:ext cx="2156752" cy="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flipH="1">
            <a:off x="3048462" y="6023301"/>
            <a:ext cx="2137508"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62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画面</a:t>
            </a:r>
            <a:r>
              <a:rPr kumimoji="1" lang="ja-JP" altLang="en-US" dirty="0" smtClean="0"/>
              <a:t>の遷移</a:t>
            </a:r>
            <a:endParaRPr kumimoji="1" lang="ja-JP" altLang="en-US" dirty="0"/>
          </a:p>
        </p:txBody>
      </p:sp>
      <p:sp>
        <p:nvSpPr>
          <p:cNvPr id="4" name="AutoShape 5"/>
          <p:cNvSpPr>
            <a:spLocks noChangeArrowheads="1"/>
          </p:cNvSpPr>
          <p:nvPr/>
        </p:nvSpPr>
        <p:spPr bwMode="auto">
          <a:xfrm>
            <a:off x="23972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 name="AutoShape 8"/>
          <p:cNvSpPr>
            <a:spLocks noChangeArrowheads="1"/>
          </p:cNvSpPr>
          <p:nvPr/>
        </p:nvSpPr>
        <p:spPr bwMode="auto">
          <a:xfrm>
            <a:off x="39974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6" name="AutoShape 9"/>
          <p:cNvSpPr>
            <a:spLocks noChangeArrowheads="1"/>
          </p:cNvSpPr>
          <p:nvPr/>
        </p:nvSpPr>
        <p:spPr bwMode="auto">
          <a:xfrm>
            <a:off x="4073638" y="2590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AutoShape 10"/>
          <p:cNvSpPr>
            <a:spLocks noChangeArrowheads="1"/>
          </p:cNvSpPr>
          <p:nvPr/>
        </p:nvSpPr>
        <p:spPr bwMode="auto">
          <a:xfrm>
            <a:off x="55214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AutoShape 11"/>
          <p:cNvSpPr>
            <a:spLocks noChangeArrowheads="1"/>
          </p:cNvSpPr>
          <p:nvPr/>
        </p:nvSpPr>
        <p:spPr bwMode="auto">
          <a:xfrm>
            <a:off x="5597638" y="2590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AutoShape 12"/>
          <p:cNvSpPr>
            <a:spLocks noChangeArrowheads="1"/>
          </p:cNvSpPr>
          <p:nvPr/>
        </p:nvSpPr>
        <p:spPr bwMode="auto">
          <a:xfrm>
            <a:off x="5597638" y="2209800"/>
            <a:ext cx="1447800" cy="457200"/>
          </a:xfrm>
          <a:prstGeom prst="parallelogram">
            <a:avLst>
              <a:gd name="adj" fmla="val 97800"/>
            </a:avLst>
          </a:prstGeom>
          <a:solidFill>
            <a:srgbClr val="D0FFCD"/>
          </a:solidFill>
          <a:ln w="9525">
            <a:solidFill>
              <a:schemeClr val="tx1"/>
            </a:solidFill>
            <a:miter lim="800000"/>
            <a:headEnd/>
            <a:tailEnd/>
          </a:ln>
          <a:effectLst/>
        </p:spPr>
        <p:txBody>
          <a:bodyPr wrap="none" anchor="ctr"/>
          <a:lstStyle/>
          <a:p>
            <a:endParaRPr lang="ja-JP" altLang="en-US"/>
          </a:p>
        </p:txBody>
      </p:sp>
      <p:sp>
        <p:nvSpPr>
          <p:cNvPr id="10" name="Line 13"/>
          <p:cNvSpPr>
            <a:spLocks noChangeShapeType="1"/>
          </p:cNvSpPr>
          <p:nvPr/>
        </p:nvSpPr>
        <p:spPr bwMode="auto">
          <a:xfrm>
            <a:off x="2473438" y="1982751"/>
            <a:ext cx="4114800" cy="0"/>
          </a:xfrm>
          <a:prstGeom prst="line">
            <a:avLst/>
          </a:prstGeom>
          <a:noFill/>
          <a:ln w="38100"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AutoShape 15"/>
          <p:cNvSpPr>
            <a:spLocks noChangeArrowheads="1"/>
          </p:cNvSpPr>
          <p:nvPr/>
        </p:nvSpPr>
        <p:spPr bwMode="auto">
          <a:xfrm>
            <a:off x="23972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AutoShape 16"/>
          <p:cNvSpPr>
            <a:spLocks noChangeArrowheads="1"/>
          </p:cNvSpPr>
          <p:nvPr/>
        </p:nvSpPr>
        <p:spPr bwMode="auto">
          <a:xfrm>
            <a:off x="39974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AutoShape 17"/>
          <p:cNvSpPr>
            <a:spLocks noChangeArrowheads="1"/>
          </p:cNvSpPr>
          <p:nvPr/>
        </p:nvSpPr>
        <p:spPr bwMode="auto">
          <a:xfrm>
            <a:off x="4073638" y="5334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AutoShape 18"/>
          <p:cNvSpPr>
            <a:spLocks noChangeArrowheads="1"/>
          </p:cNvSpPr>
          <p:nvPr/>
        </p:nvSpPr>
        <p:spPr bwMode="auto">
          <a:xfrm>
            <a:off x="55214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AutoShape 19"/>
          <p:cNvSpPr>
            <a:spLocks noChangeArrowheads="1"/>
          </p:cNvSpPr>
          <p:nvPr/>
        </p:nvSpPr>
        <p:spPr bwMode="auto">
          <a:xfrm>
            <a:off x="5597638" y="5334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AutoShape 20"/>
          <p:cNvSpPr>
            <a:spLocks noChangeArrowheads="1"/>
          </p:cNvSpPr>
          <p:nvPr/>
        </p:nvSpPr>
        <p:spPr bwMode="auto">
          <a:xfrm>
            <a:off x="5597638" y="4953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21"/>
          <p:cNvSpPr>
            <a:spLocks noChangeShapeType="1"/>
          </p:cNvSpPr>
          <p:nvPr/>
        </p:nvSpPr>
        <p:spPr bwMode="auto">
          <a:xfrm>
            <a:off x="2473438" y="4572000"/>
            <a:ext cx="4114800" cy="0"/>
          </a:xfrm>
          <a:prstGeom prst="line">
            <a:avLst/>
          </a:prstGeom>
          <a:noFill/>
          <a:ln w="38100"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8" name="Text Box 22"/>
          <p:cNvSpPr txBox="1">
            <a:spLocks noChangeArrowheads="1"/>
          </p:cNvSpPr>
          <p:nvPr/>
        </p:nvSpPr>
        <p:spPr bwMode="auto">
          <a:xfrm>
            <a:off x="2625838" y="4114800"/>
            <a:ext cx="399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「戻る」で１つづつスタック破棄</a:t>
            </a:r>
          </a:p>
        </p:txBody>
      </p:sp>
      <p:sp>
        <p:nvSpPr>
          <p:cNvPr id="19" name="Freeform 23"/>
          <p:cNvSpPr>
            <a:spLocks/>
          </p:cNvSpPr>
          <p:nvPr/>
        </p:nvSpPr>
        <p:spPr bwMode="auto">
          <a:xfrm>
            <a:off x="3387838" y="350520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1" name="Text Box 14"/>
          <p:cNvSpPr txBox="1">
            <a:spLocks noChangeArrowheads="1"/>
          </p:cNvSpPr>
          <p:nvPr/>
        </p:nvSpPr>
        <p:spPr bwMode="auto">
          <a:xfrm>
            <a:off x="2951975" y="1492353"/>
            <a:ext cx="32862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ja-JP" dirty="0" smtClean="0"/>
              <a:t>Activity</a:t>
            </a:r>
            <a:r>
              <a:rPr lang="ja-JP" altLang="en-US" dirty="0" smtClean="0"/>
              <a:t>がスタック</a:t>
            </a:r>
            <a:r>
              <a:rPr lang="ja-JP" altLang="en-US" dirty="0"/>
              <a:t>に積まれる</a:t>
            </a:r>
          </a:p>
        </p:txBody>
      </p:sp>
      <p:sp>
        <p:nvSpPr>
          <p:cNvPr id="22" name="Freeform 23"/>
          <p:cNvSpPr>
            <a:spLocks/>
          </p:cNvSpPr>
          <p:nvPr/>
        </p:nvSpPr>
        <p:spPr bwMode="auto">
          <a:xfrm flipH="1">
            <a:off x="4835638" y="625551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3" name="Freeform 23"/>
          <p:cNvSpPr>
            <a:spLocks/>
          </p:cNvSpPr>
          <p:nvPr/>
        </p:nvSpPr>
        <p:spPr bwMode="auto">
          <a:xfrm flipH="1">
            <a:off x="3311638" y="625551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4" name="Freeform 23"/>
          <p:cNvSpPr>
            <a:spLocks/>
          </p:cNvSpPr>
          <p:nvPr/>
        </p:nvSpPr>
        <p:spPr bwMode="auto">
          <a:xfrm>
            <a:off x="4867489" y="350520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Tree>
    <p:extLst>
      <p:ext uri="{BB962C8B-B14F-4D97-AF65-F5344CB8AC3E}">
        <p14:creationId xmlns:p14="http://schemas.microsoft.com/office/powerpoint/2010/main" val="2062873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p:cNvCxnSpPr/>
          <p:nvPr/>
        </p:nvCxnSpPr>
        <p:spPr>
          <a:xfrm>
            <a:off x="3245556" y="5278341"/>
            <a:ext cx="2173111"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Service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画面の無い独立したデーモンのようなもの</a:t>
            </a:r>
            <a:endParaRPr lang="en-US" altLang="ja-JP" dirty="0" smtClean="0"/>
          </a:p>
          <a:p>
            <a:r>
              <a:rPr kumimoji="1" lang="en-US" altLang="ja-JP" dirty="0" smtClean="0"/>
              <a:t>Activity</a:t>
            </a:r>
            <a:r>
              <a:rPr kumimoji="1" lang="ja-JP" altLang="en-US" dirty="0" smtClean="0"/>
              <a:t>と組合せて使うことが多い</a:t>
            </a:r>
            <a:endParaRPr kumimoji="1" lang="en-US" altLang="ja-JP" dirty="0" smtClean="0"/>
          </a:p>
          <a:p>
            <a:r>
              <a:rPr lang="ja-JP" altLang="en-US" dirty="0" smtClean="0"/>
              <a:t>例）音楽再生アプリなど、バックグラウンドで音楽の再生を行う</a:t>
            </a:r>
            <a:endParaRPr lang="en-US" altLang="ja-JP" dirty="0" smtClean="0"/>
          </a:p>
          <a:p>
            <a:r>
              <a:rPr kumimoji="1" lang="ja-JP" altLang="en-US" dirty="0" smtClean="0"/>
              <a:t>処理時間の掛かる処理や、常時動作したり監視したりすることに使われる</a:t>
            </a:r>
            <a:endParaRPr kumimoji="1" lang="en-US" altLang="ja-JP" dirty="0" smtClean="0"/>
          </a:p>
        </p:txBody>
      </p:sp>
      <p:sp>
        <p:nvSpPr>
          <p:cNvPr id="4" name="平行四辺形 3"/>
          <p:cNvSpPr/>
          <p:nvPr/>
        </p:nvSpPr>
        <p:spPr>
          <a:xfrm>
            <a:off x="2250366" y="4127788"/>
            <a:ext cx="2193694" cy="2184170"/>
          </a:xfrm>
          <a:prstGeom prst="parallelogram">
            <a:avLst/>
          </a:prstGeom>
          <a:solidFill>
            <a:srgbClr val="D0FFCD">
              <a:alpha val="60000"/>
            </a:srgb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560269" y="6364897"/>
            <a:ext cx="1010951" cy="369332"/>
          </a:xfrm>
          <a:prstGeom prst="rect">
            <a:avLst/>
          </a:prstGeom>
          <a:noFill/>
        </p:spPr>
        <p:txBody>
          <a:bodyPr wrap="none" rtlCol="0">
            <a:spAutoFit/>
          </a:bodyPr>
          <a:lstStyle/>
          <a:p>
            <a:r>
              <a:rPr kumimoji="1" lang="en-US" altLang="ja-JP" b="1" dirty="0" smtClean="0"/>
              <a:t>Activity</a:t>
            </a:r>
            <a:endParaRPr kumimoji="1" lang="ja-JP" altLang="en-US" b="1" dirty="0"/>
          </a:p>
        </p:txBody>
      </p:sp>
      <p:sp>
        <p:nvSpPr>
          <p:cNvPr id="8" name="角丸四角形 7"/>
          <p:cNvSpPr/>
          <p:nvPr/>
        </p:nvSpPr>
        <p:spPr>
          <a:xfrm>
            <a:off x="5418667" y="4769556"/>
            <a:ext cx="2144889" cy="921925"/>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solidFill>
                  <a:schemeClr val="tx1"/>
                </a:solidFill>
              </a:rPr>
              <a:t>Service</a:t>
            </a:r>
            <a:endParaRPr kumimoji="1" lang="ja-JP" altLang="en-US" b="1" dirty="0">
              <a:solidFill>
                <a:schemeClr val="tx1"/>
              </a:solidFill>
            </a:endParaRPr>
          </a:p>
        </p:txBody>
      </p:sp>
      <p:sp>
        <p:nvSpPr>
          <p:cNvPr id="10" name="テキスト ボックス 9"/>
          <p:cNvSpPr txBox="1"/>
          <p:nvPr/>
        </p:nvSpPr>
        <p:spPr>
          <a:xfrm>
            <a:off x="4058356" y="5758772"/>
            <a:ext cx="2954655" cy="369332"/>
          </a:xfrm>
          <a:prstGeom prst="rect">
            <a:avLst/>
          </a:prstGeom>
          <a:noFill/>
        </p:spPr>
        <p:txBody>
          <a:bodyPr wrap="none" rtlCol="0">
            <a:spAutoFit/>
          </a:bodyPr>
          <a:lstStyle/>
          <a:p>
            <a:r>
              <a:rPr kumimoji="1" lang="ja-JP" altLang="en-US" dirty="0" smtClean="0"/>
              <a:t>処理時間の長い処理を委譲</a:t>
            </a:r>
            <a:endParaRPr kumimoji="1" lang="ja-JP" altLang="en-US" dirty="0"/>
          </a:p>
        </p:txBody>
      </p:sp>
    </p:spTree>
    <p:extLst>
      <p:ext uri="{BB962C8B-B14F-4D97-AF65-F5344CB8AC3E}">
        <p14:creationId xmlns:p14="http://schemas.microsoft.com/office/powerpoint/2010/main" val="251307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Intent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Activity</a:t>
            </a:r>
            <a:r>
              <a:rPr kumimoji="1" lang="ja-JP" altLang="en-US" dirty="0" smtClean="0"/>
              <a:t>から</a:t>
            </a:r>
            <a:r>
              <a:rPr kumimoji="1" lang="en-US" altLang="ja-JP" dirty="0" smtClean="0"/>
              <a:t>Activity</a:t>
            </a:r>
            <a:r>
              <a:rPr kumimoji="1" lang="ja-JP" altLang="en-US" dirty="0" smtClean="0"/>
              <a:t>を呼び出す</a:t>
            </a:r>
            <a:r>
              <a:rPr lang="ja-JP" altLang="en-US" dirty="0" smtClean="0"/>
              <a:t>メッセージ</a:t>
            </a:r>
            <a:endParaRPr kumimoji="1" lang="en-US" altLang="ja-JP" dirty="0" smtClean="0"/>
          </a:p>
          <a:p>
            <a:r>
              <a:rPr kumimoji="1" lang="ja-JP" altLang="en-US" dirty="0" smtClean="0"/>
              <a:t>画面遷移、他のアプリの呼び出し</a:t>
            </a:r>
            <a:r>
              <a:rPr lang="ja-JP" altLang="en-US" dirty="0" smtClean="0"/>
              <a:t>、</a:t>
            </a:r>
            <a:r>
              <a:rPr lang="en-US" altLang="ja-JP" dirty="0" smtClean="0"/>
              <a:t>Service</a:t>
            </a:r>
            <a:r>
              <a:rPr lang="ja-JP" altLang="en-US" dirty="0" smtClean="0"/>
              <a:t>の呼び出し</a:t>
            </a:r>
            <a:endParaRPr lang="en-US" altLang="ja-JP" dirty="0" smtClean="0"/>
          </a:p>
          <a:p>
            <a:r>
              <a:rPr kumimoji="1" lang="en-US" altLang="ja-JP" dirty="0" smtClean="0"/>
              <a:t>2</a:t>
            </a:r>
            <a:r>
              <a:rPr kumimoji="1" lang="ja-JP" altLang="en-US" dirty="0" smtClean="0"/>
              <a:t>種類の呼び出し方</a:t>
            </a:r>
            <a:endParaRPr kumimoji="1" lang="en-US" altLang="ja-JP" dirty="0" smtClean="0"/>
          </a:p>
          <a:p>
            <a:pPr lvl="1"/>
            <a:r>
              <a:rPr lang="ja-JP" altLang="en-US" sz="2000" dirty="0" smtClean="0"/>
              <a:t>明示的</a:t>
            </a:r>
            <a:r>
              <a:rPr lang="en-US" altLang="ja-JP" sz="2000" dirty="0" smtClean="0"/>
              <a:t>Intent</a:t>
            </a:r>
          </a:p>
          <a:p>
            <a:pPr lvl="1"/>
            <a:r>
              <a:rPr kumimoji="1" lang="ja-JP" altLang="en-US" sz="2000" dirty="0" smtClean="0"/>
              <a:t>暗黙的</a:t>
            </a:r>
            <a:r>
              <a:rPr kumimoji="1" lang="en-US" altLang="ja-JP" sz="2000" dirty="0" smtClean="0"/>
              <a:t>Intent</a:t>
            </a:r>
          </a:p>
        </p:txBody>
      </p:sp>
      <p:sp>
        <p:nvSpPr>
          <p:cNvPr id="4" name="角丸四角形 3"/>
          <p:cNvSpPr/>
          <p:nvPr/>
        </p:nvSpPr>
        <p:spPr>
          <a:xfrm>
            <a:off x="1232370" y="3912260"/>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a:t>
            </a:r>
            <a:endParaRPr kumimoji="1" lang="ja-JP" altLang="en-US" dirty="0"/>
          </a:p>
        </p:txBody>
      </p:sp>
      <p:sp>
        <p:nvSpPr>
          <p:cNvPr id="5" name="角丸四角形 4"/>
          <p:cNvSpPr/>
          <p:nvPr/>
        </p:nvSpPr>
        <p:spPr>
          <a:xfrm>
            <a:off x="5524029" y="3912260"/>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B</a:t>
            </a:r>
            <a:endParaRPr kumimoji="1" lang="ja-JP" altLang="en-US" dirty="0"/>
          </a:p>
        </p:txBody>
      </p:sp>
      <p:cxnSp>
        <p:nvCxnSpPr>
          <p:cNvPr id="7" name="直線矢印コネクタ 6"/>
          <p:cNvCxnSpPr>
            <a:stCxn id="4" idx="3"/>
            <a:endCxn id="5" idx="1"/>
          </p:cNvCxnSpPr>
          <p:nvPr/>
        </p:nvCxnSpPr>
        <p:spPr>
          <a:xfrm>
            <a:off x="3640667" y="4302668"/>
            <a:ext cx="18833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4073408" y="3954593"/>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9" name="角丸四角形 8"/>
          <p:cNvSpPr/>
          <p:nvPr/>
        </p:nvSpPr>
        <p:spPr>
          <a:xfrm>
            <a:off x="5524029" y="5655733"/>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Service </a:t>
            </a:r>
            <a:r>
              <a:rPr kumimoji="1" lang="en-US" altLang="ja-JP" dirty="0"/>
              <a:t>C</a:t>
            </a:r>
            <a:endParaRPr kumimoji="1" lang="ja-JP" altLang="en-US" dirty="0"/>
          </a:p>
        </p:txBody>
      </p:sp>
      <p:cxnSp>
        <p:nvCxnSpPr>
          <p:cNvPr id="10" name="直線矢印コネクタ 9"/>
          <p:cNvCxnSpPr>
            <a:stCxn id="5" idx="2"/>
            <a:endCxn id="9" idx="0"/>
          </p:cNvCxnSpPr>
          <p:nvPr/>
        </p:nvCxnSpPr>
        <p:spPr>
          <a:xfrm>
            <a:off x="6728178" y="4693075"/>
            <a:ext cx="0" cy="9626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6728178" y="4965890"/>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20" name="テキスト ボックス 19"/>
          <p:cNvSpPr txBox="1"/>
          <p:nvPr/>
        </p:nvSpPr>
        <p:spPr>
          <a:xfrm>
            <a:off x="686741" y="5150556"/>
            <a:ext cx="4938889" cy="369332"/>
          </a:xfrm>
          <a:prstGeom prst="rect">
            <a:avLst/>
          </a:prstGeom>
          <a:noFill/>
        </p:spPr>
        <p:txBody>
          <a:bodyPr wrap="square" rtlCol="0">
            <a:spAutoFit/>
          </a:bodyPr>
          <a:lstStyle/>
          <a:p>
            <a:r>
              <a:rPr kumimoji="1" lang="ja-JP" altLang="en-US" dirty="0" smtClean="0"/>
              <a:t>明示的</a:t>
            </a:r>
            <a:r>
              <a:rPr kumimoji="1" lang="en-US" altLang="ja-JP" dirty="0" smtClean="0"/>
              <a:t>Intent : </a:t>
            </a:r>
            <a:r>
              <a:rPr kumimoji="1" lang="ja-JP" altLang="en-US" dirty="0" smtClean="0"/>
              <a:t>相手を指定して</a:t>
            </a:r>
            <a:r>
              <a:rPr kumimoji="1" lang="en-US" altLang="ja-JP" dirty="0" smtClean="0"/>
              <a:t>Intent</a:t>
            </a:r>
            <a:r>
              <a:rPr kumimoji="1" lang="ja-JP" altLang="en-US" dirty="0" smtClean="0"/>
              <a:t>を投げる</a:t>
            </a:r>
            <a:endParaRPr kumimoji="1" lang="ja-JP" altLang="en-US" dirty="0"/>
          </a:p>
        </p:txBody>
      </p:sp>
    </p:spTree>
    <p:extLst>
      <p:ext uri="{BB962C8B-B14F-4D97-AF65-F5344CB8AC3E}">
        <p14:creationId xmlns:p14="http://schemas.microsoft.com/office/powerpoint/2010/main" val="2544060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Intent(2)</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暗黙的</a:t>
            </a:r>
            <a:r>
              <a:rPr kumimoji="1" lang="en-US" altLang="ja-JP" dirty="0" smtClean="0"/>
              <a:t>Intent</a:t>
            </a:r>
          </a:p>
          <a:p>
            <a:pPr lvl="1"/>
            <a:r>
              <a:rPr lang="ja-JP" altLang="en-US" dirty="0"/>
              <a:t>受け取って欲しい情報を</a:t>
            </a:r>
            <a:r>
              <a:rPr lang="en-US" altLang="ja-JP" dirty="0"/>
              <a:t>Intent</a:t>
            </a:r>
            <a:r>
              <a:rPr lang="ja-JP" altLang="en-US" dirty="0"/>
              <a:t>にセットして</a:t>
            </a:r>
            <a:r>
              <a:rPr lang="ja-JP" altLang="en-US" dirty="0" smtClean="0"/>
              <a:t>投げる</a:t>
            </a:r>
            <a:endParaRPr lang="ja-JP" altLang="en-US" dirty="0"/>
          </a:p>
        </p:txBody>
      </p:sp>
      <p:sp>
        <p:nvSpPr>
          <p:cNvPr id="4" name="角丸四角形 3"/>
          <p:cNvSpPr/>
          <p:nvPr/>
        </p:nvSpPr>
        <p:spPr>
          <a:xfrm>
            <a:off x="457200" y="3954593"/>
            <a:ext cx="1650059"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a:t>
            </a:r>
            <a:endParaRPr kumimoji="1" lang="ja-JP" altLang="en-US" dirty="0"/>
          </a:p>
        </p:txBody>
      </p:sp>
      <p:sp>
        <p:nvSpPr>
          <p:cNvPr id="5" name="角丸四角形 4"/>
          <p:cNvSpPr/>
          <p:nvPr/>
        </p:nvSpPr>
        <p:spPr>
          <a:xfrm>
            <a:off x="6135511" y="2576408"/>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B</a:t>
            </a:r>
            <a:endParaRPr kumimoji="1" lang="ja-JP" altLang="en-US" dirty="0"/>
          </a:p>
        </p:txBody>
      </p:sp>
      <p:cxnSp>
        <p:nvCxnSpPr>
          <p:cNvPr id="7" name="直線矢印コネクタ 6"/>
          <p:cNvCxnSpPr>
            <a:stCxn id="4" idx="3"/>
            <a:endCxn id="18" idx="1"/>
          </p:cNvCxnSpPr>
          <p:nvPr/>
        </p:nvCxnSpPr>
        <p:spPr>
          <a:xfrm>
            <a:off x="2107259" y="4345001"/>
            <a:ext cx="1077151" cy="12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2255633" y="4391855"/>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9" name="角丸四角形 8"/>
          <p:cNvSpPr/>
          <p:nvPr/>
        </p:nvSpPr>
        <p:spPr>
          <a:xfrm>
            <a:off x="6135511" y="5288844"/>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t>
            </a:r>
            <a:r>
              <a:rPr kumimoji="1" lang="en-US" altLang="ja-JP" dirty="0"/>
              <a:t>C</a:t>
            </a:r>
            <a:endParaRPr kumimoji="1" lang="ja-JP" altLang="en-US" dirty="0"/>
          </a:p>
        </p:txBody>
      </p:sp>
      <p:cxnSp>
        <p:nvCxnSpPr>
          <p:cNvPr id="10" name="直線矢印コネクタ 9"/>
          <p:cNvCxnSpPr>
            <a:stCxn id="18" idx="3"/>
            <a:endCxn id="5" idx="1"/>
          </p:cNvCxnSpPr>
          <p:nvPr/>
        </p:nvCxnSpPr>
        <p:spPr>
          <a:xfrm flipV="1">
            <a:off x="4962408" y="2966816"/>
            <a:ext cx="1173103" cy="1391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角丸四角形 17"/>
          <p:cNvSpPr/>
          <p:nvPr/>
        </p:nvSpPr>
        <p:spPr>
          <a:xfrm>
            <a:off x="3184410" y="3967482"/>
            <a:ext cx="1777998" cy="780815"/>
          </a:xfrm>
          <a:prstGeom prst="round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p>
          <a:p>
            <a:pPr algn="ctr"/>
            <a:r>
              <a:rPr kumimoji="1" lang="en-US" altLang="ja-JP" dirty="0" smtClean="0"/>
              <a:t>System</a:t>
            </a:r>
            <a:endParaRPr kumimoji="1" lang="ja-JP" altLang="en-US" dirty="0"/>
          </a:p>
        </p:txBody>
      </p:sp>
      <p:cxnSp>
        <p:nvCxnSpPr>
          <p:cNvPr id="31" name="直線矢印コネクタ 30"/>
          <p:cNvCxnSpPr>
            <a:stCxn id="18" idx="3"/>
            <a:endCxn id="9" idx="1"/>
          </p:cNvCxnSpPr>
          <p:nvPr/>
        </p:nvCxnSpPr>
        <p:spPr>
          <a:xfrm>
            <a:off x="4962408" y="4357890"/>
            <a:ext cx="1173103" cy="13213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44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r>
              <a:rPr kumimoji="1" lang="ja-JP" altLang="en-US" dirty="0" smtClean="0"/>
              <a:t>の例</a:t>
            </a:r>
            <a:endParaRPr kumimoji="1" lang="ja-JP" altLang="en-US" dirty="0"/>
          </a:p>
        </p:txBody>
      </p:sp>
      <p:pic>
        <p:nvPicPr>
          <p:cNvPr id="11" name="図 10" descr="Screenshot_2012-10-24-15-2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967" y="1534348"/>
            <a:ext cx="2709334" cy="4816593"/>
          </a:xfrm>
          <a:prstGeom prst="rect">
            <a:avLst/>
          </a:prstGeom>
        </p:spPr>
      </p:pic>
      <p:sp>
        <p:nvSpPr>
          <p:cNvPr id="12" name="テキスト ボックス 11"/>
          <p:cNvSpPr txBox="1"/>
          <p:nvPr/>
        </p:nvSpPr>
        <p:spPr>
          <a:xfrm>
            <a:off x="1029085" y="1794373"/>
            <a:ext cx="2723823" cy="369332"/>
          </a:xfrm>
          <a:prstGeom prst="rect">
            <a:avLst/>
          </a:prstGeom>
          <a:noFill/>
        </p:spPr>
        <p:txBody>
          <a:bodyPr wrap="none" rtlCol="0">
            <a:spAutoFit/>
          </a:bodyPr>
          <a:lstStyle/>
          <a:p>
            <a:r>
              <a:rPr kumimoji="1" lang="ja-JP" altLang="en-US" dirty="0" smtClean="0"/>
              <a:t>ギャラリーから「共有」</a:t>
            </a:r>
            <a:endParaRPr kumimoji="1" lang="ja-JP" altLang="en-US" dirty="0"/>
          </a:p>
        </p:txBody>
      </p:sp>
      <p:sp>
        <p:nvSpPr>
          <p:cNvPr id="15" name="テキスト ボックス 14"/>
          <p:cNvSpPr txBox="1"/>
          <p:nvPr/>
        </p:nvSpPr>
        <p:spPr>
          <a:xfrm>
            <a:off x="567421" y="2683472"/>
            <a:ext cx="3647152" cy="369332"/>
          </a:xfrm>
          <a:prstGeom prst="rect">
            <a:avLst/>
          </a:prstGeom>
          <a:noFill/>
        </p:spPr>
        <p:txBody>
          <a:bodyPr wrap="none" rtlCol="0">
            <a:spAutoFit/>
          </a:bodyPr>
          <a:lstStyle/>
          <a:p>
            <a:r>
              <a:rPr kumimoji="1" lang="ja-JP" altLang="en-US" dirty="0" smtClean="0"/>
              <a:t>画像の送信先が一覧で表示される</a:t>
            </a:r>
            <a:endParaRPr kumimoji="1" lang="ja-JP" altLang="en-US" dirty="0"/>
          </a:p>
        </p:txBody>
      </p:sp>
      <p:cxnSp>
        <p:nvCxnSpPr>
          <p:cNvPr id="14" name="直線矢印コネクタ 13"/>
          <p:cNvCxnSpPr>
            <a:stCxn id="12" idx="2"/>
            <a:endCxn id="15" idx="0"/>
          </p:cNvCxnSpPr>
          <p:nvPr/>
        </p:nvCxnSpPr>
        <p:spPr>
          <a:xfrm>
            <a:off x="2390997" y="2163705"/>
            <a:ext cx="0" cy="519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938578" y="4525705"/>
            <a:ext cx="2904837" cy="369332"/>
          </a:xfrm>
          <a:prstGeom prst="rect">
            <a:avLst/>
          </a:prstGeom>
          <a:noFill/>
        </p:spPr>
        <p:txBody>
          <a:bodyPr wrap="none" rtlCol="0">
            <a:spAutoFit/>
          </a:bodyPr>
          <a:lstStyle/>
          <a:p>
            <a:r>
              <a:rPr kumimoji="1" lang="en-US" altLang="ja-JP" dirty="0" smtClean="0"/>
              <a:t>Intent</a:t>
            </a:r>
            <a:r>
              <a:rPr kumimoji="1" lang="ja-JP" altLang="en-US" dirty="0" smtClean="0"/>
              <a:t>で画像を送信したい</a:t>
            </a:r>
            <a:endParaRPr kumimoji="1" lang="en-US" altLang="ja-JP" dirty="0" smtClean="0"/>
          </a:p>
        </p:txBody>
      </p:sp>
      <p:sp>
        <p:nvSpPr>
          <p:cNvPr id="19" name="テキスト ボックス 18"/>
          <p:cNvSpPr txBox="1"/>
          <p:nvPr/>
        </p:nvSpPr>
        <p:spPr>
          <a:xfrm>
            <a:off x="1029085" y="5399835"/>
            <a:ext cx="2723823" cy="646331"/>
          </a:xfrm>
          <a:prstGeom prst="rect">
            <a:avLst/>
          </a:prstGeom>
          <a:noFill/>
        </p:spPr>
        <p:txBody>
          <a:bodyPr wrap="none" rtlCol="0">
            <a:spAutoFit/>
          </a:bodyPr>
          <a:lstStyle/>
          <a:p>
            <a:pPr algn="ctr"/>
            <a:r>
              <a:rPr kumimoji="1" lang="ja-JP" altLang="en-US" dirty="0" smtClean="0"/>
              <a:t>画像を</a:t>
            </a:r>
            <a:r>
              <a:rPr kumimoji="1" lang="ja-JP" altLang="en-US" dirty="0"/>
              <a:t>受け取れる</a:t>
            </a:r>
            <a:r>
              <a:rPr kumimoji="1" lang="ja-JP" altLang="en-US" dirty="0" smtClean="0"/>
              <a:t>アプリ</a:t>
            </a:r>
            <a:endParaRPr kumimoji="1" lang="en-US" altLang="ja-JP" dirty="0" smtClean="0"/>
          </a:p>
          <a:p>
            <a:pPr algn="ctr"/>
            <a:r>
              <a:rPr kumimoji="1" lang="en-US" altLang="ja-JP" dirty="0" smtClean="0"/>
              <a:t>(</a:t>
            </a:r>
            <a:r>
              <a:rPr kumimoji="1" lang="en-US" altLang="ja-JP" dirty="0"/>
              <a:t>Activity)</a:t>
            </a:r>
            <a:r>
              <a:rPr kumimoji="1" lang="ja-JP" altLang="en-US" dirty="0" smtClean="0"/>
              <a:t>が手を挙げる</a:t>
            </a:r>
            <a:endParaRPr kumimoji="1" lang="en-US" altLang="ja-JP" dirty="0"/>
          </a:p>
        </p:txBody>
      </p:sp>
      <p:cxnSp>
        <p:nvCxnSpPr>
          <p:cNvPr id="23" name="直線矢印コネクタ 22"/>
          <p:cNvCxnSpPr>
            <a:stCxn id="20" idx="2"/>
            <a:endCxn id="19" idx="0"/>
          </p:cNvCxnSpPr>
          <p:nvPr/>
        </p:nvCxnSpPr>
        <p:spPr>
          <a:xfrm>
            <a:off x="2390997" y="4895037"/>
            <a:ext cx="0" cy="5047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下矢印 24"/>
          <p:cNvSpPr/>
          <p:nvPr/>
        </p:nvSpPr>
        <p:spPr>
          <a:xfrm>
            <a:off x="1967664" y="3414888"/>
            <a:ext cx="846666" cy="771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443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明示的</a:t>
            </a:r>
            <a:r>
              <a:rPr kumimoji="1" lang="en-US" altLang="ja-JP" dirty="0" smtClean="0"/>
              <a:t>Intent</a:t>
            </a:r>
            <a:r>
              <a:rPr kumimoji="1" lang="ja-JP" altLang="en-US" dirty="0" smtClean="0"/>
              <a:t>と</a:t>
            </a:r>
            <a:r>
              <a:rPr kumimoji="1" lang="en-US" altLang="ja-JP" dirty="0" smtClean="0"/>
              <a:t/>
            </a:r>
            <a:br>
              <a:rPr kumimoji="1" lang="en-US" altLang="ja-JP" dirty="0" smtClean="0"/>
            </a:br>
            <a:r>
              <a:rPr kumimoji="1" lang="ja-JP" altLang="en-US" dirty="0" smtClean="0"/>
              <a:t>暗黙的</a:t>
            </a:r>
            <a:r>
              <a:rPr kumimoji="1" lang="en-US" altLang="ja-JP" dirty="0" smtClean="0"/>
              <a:t>Intent</a:t>
            </a:r>
            <a:endParaRPr kumimoji="1" lang="ja-JP" altLang="en-US" dirty="0"/>
          </a:p>
        </p:txBody>
      </p:sp>
      <p:sp>
        <p:nvSpPr>
          <p:cNvPr id="4" name="テキスト ボックス 3"/>
          <p:cNvSpPr txBox="1"/>
          <p:nvPr/>
        </p:nvSpPr>
        <p:spPr>
          <a:xfrm>
            <a:off x="632964" y="2291363"/>
            <a:ext cx="7526332" cy="646331"/>
          </a:xfrm>
          <a:prstGeom prst="rect">
            <a:avLst/>
          </a:prstGeom>
          <a:noFill/>
        </p:spPr>
        <p:txBody>
          <a:bodyPr wrap="none" rtlCol="0">
            <a:spAutoFit/>
          </a:bodyPr>
          <a:lstStyle/>
          <a:p>
            <a:r>
              <a:rPr kumimoji="1" lang="en-US" altLang="ja-JP" b="1" dirty="0" smtClean="0">
                <a:latin typeface="Courier New"/>
                <a:cs typeface="Courier New"/>
              </a:rPr>
              <a:t>Intent intent = new Intent(this, </a:t>
            </a:r>
            <a:r>
              <a:rPr kumimoji="1" lang="en-US" altLang="ja-JP" b="1" dirty="0" err="1" smtClean="0">
                <a:latin typeface="Courier New"/>
                <a:cs typeface="Courier New"/>
              </a:rPr>
              <a:t>NextActivity.class</a:t>
            </a:r>
            <a:r>
              <a:rPr kumimoji="1" lang="en-US" altLang="ja-JP" b="1" dirty="0" smtClean="0">
                <a:latin typeface="Courier New"/>
                <a:cs typeface="Courier New"/>
              </a:rPr>
              <a:t>);</a:t>
            </a:r>
          </a:p>
          <a:p>
            <a:r>
              <a:rPr kumimoji="1" lang="en-US" altLang="ja-JP" b="1" dirty="0" err="1" smtClean="0">
                <a:latin typeface="Courier New"/>
                <a:cs typeface="Courier New"/>
              </a:rPr>
              <a:t>startActivity</a:t>
            </a:r>
            <a:r>
              <a:rPr kumimoji="1" lang="en-US" altLang="ja-JP" b="1" dirty="0" smtClean="0">
                <a:latin typeface="Courier New"/>
                <a:cs typeface="Courier New"/>
              </a:rPr>
              <a:t>(intent);</a:t>
            </a:r>
          </a:p>
        </p:txBody>
      </p:sp>
      <p:sp>
        <p:nvSpPr>
          <p:cNvPr id="5" name="テキスト ボックス 4"/>
          <p:cNvSpPr txBox="1"/>
          <p:nvPr/>
        </p:nvSpPr>
        <p:spPr>
          <a:xfrm>
            <a:off x="467858" y="4215818"/>
            <a:ext cx="8218942" cy="923330"/>
          </a:xfrm>
          <a:prstGeom prst="rect">
            <a:avLst/>
          </a:prstGeom>
          <a:noFill/>
        </p:spPr>
        <p:txBody>
          <a:bodyPr wrap="none" rtlCol="0">
            <a:spAutoFit/>
          </a:bodyPr>
          <a:lstStyle/>
          <a:p>
            <a:r>
              <a:rPr kumimoji="1" lang="en-US" altLang="ja-JP" b="1" dirty="0" smtClean="0">
                <a:latin typeface="Courier New"/>
                <a:cs typeface="Courier New"/>
              </a:rPr>
              <a:t>Intent intent = new Intent(</a:t>
            </a:r>
            <a:r>
              <a:rPr kumimoji="1" lang="en-US" altLang="ja-JP" b="1" dirty="0" err="1" smtClean="0">
                <a:latin typeface="Courier New"/>
                <a:cs typeface="Courier New"/>
              </a:rPr>
              <a:t>Intent.ACTION_VIEW</a:t>
            </a:r>
            <a:r>
              <a:rPr kumimoji="1" lang="en-US" altLang="ja-JP" b="1" dirty="0" smtClean="0">
                <a:latin typeface="Courier New"/>
                <a:cs typeface="Courier New"/>
              </a:rPr>
              <a:t>, </a:t>
            </a:r>
          </a:p>
          <a:p>
            <a:r>
              <a:rPr kumimoji="1" lang="en-US" altLang="ja-JP" b="1" dirty="0">
                <a:latin typeface="Courier New"/>
                <a:cs typeface="Courier New"/>
              </a:rPr>
              <a:t> </a:t>
            </a:r>
            <a:r>
              <a:rPr kumimoji="1" lang="en-US" altLang="ja-JP" b="1" dirty="0" smtClean="0">
                <a:latin typeface="Courier New"/>
                <a:cs typeface="Courier New"/>
              </a:rPr>
              <a:t>                    </a:t>
            </a:r>
            <a:r>
              <a:rPr kumimoji="1" lang="en-US" altLang="ja-JP" b="1" dirty="0" err="1" smtClean="0">
                <a:latin typeface="Courier New"/>
                <a:cs typeface="Courier New"/>
              </a:rPr>
              <a:t>Uri.parse</a:t>
            </a:r>
            <a:r>
              <a:rPr kumimoji="1" lang="en-US" altLang="ja-JP" b="1" dirty="0" smtClean="0">
                <a:latin typeface="Courier New"/>
                <a:cs typeface="Courier New"/>
              </a:rPr>
              <a:t>(“http://</a:t>
            </a:r>
            <a:r>
              <a:rPr kumimoji="1" lang="en-US" altLang="ja-JP" b="1" dirty="0" err="1" smtClean="0">
                <a:latin typeface="Courier New"/>
                <a:cs typeface="Courier New"/>
              </a:rPr>
              <a:t>www.yahoo.co.jp</a:t>
            </a:r>
            <a:r>
              <a:rPr kumimoji="1" lang="en-US" altLang="ja-JP" b="1" dirty="0" smtClean="0">
                <a:latin typeface="Courier New"/>
                <a:cs typeface="Courier New"/>
              </a:rPr>
              <a:t>”));</a:t>
            </a:r>
          </a:p>
          <a:p>
            <a:r>
              <a:rPr kumimoji="1" lang="en-US" altLang="ja-JP" b="1" dirty="0" err="1" smtClean="0">
                <a:latin typeface="Courier New"/>
                <a:cs typeface="Courier New"/>
              </a:rPr>
              <a:t>startActivity</a:t>
            </a:r>
            <a:r>
              <a:rPr kumimoji="1" lang="en-US" altLang="ja-JP" b="1" dirty="0" smtClean="0">
                <a:latin typeface="Courier New"/>
                <a:cs typeface="Courier New"/>
              </a:rPr>
              <a:t>(intent);</a:t>
            </a:r>
          </a:p>
        </p:txBody>
      </p:sp>
      <p:sp>
        <p:nvSpPr>
          <p:cNvPr id="6" name="テキスト ボックス 5"/>
          <p:cNvSpPr txBox="1"/>
          <p:nvPr/>
        </p:nvSpPr>
        <p:spPr>
          <a:xfrm>
            <a:off x="3858207" y="3030894"/>
            <a:ext cx="1107996" cy="369332"/>
          </a:xfrm>
          <a:prstGeom prst="rect">
            <a:avLst/>
          </a:prstGeom>
          <a:noFill/>
          <a:ln w="28575" cmpd="sng">
            <a:solidFill>
              <a:schemeClr val="tx2"/>
            </a:solidFill>
          </a:ln>
        </p:spPr>
        <p:txBody>
          <a:bodyPr wrap="none" rtlCol="0">
            <a:spAutoFit/>
          </a:bodyPr>
          <a:lstStyle/>
          <a:p>
            <a:r>
              <a:rPr kumimoji="1" lang="ja-JP" altLang="en-US" dirty="0" smtClean="0"/>
              <a:t>自分から</a:t>
            </a:r>
            <a:endParaRPr kumimoji="1" lang="ja-JP" altLang="en-US" dirty="0"/>
          </a:p>
        </p:txBody>
      </p:sp>
      <p:sp>
        <p:nvSpPr>
          <p:cNvPr id="7" name="テキスト ボックス 6"/>
          <p:cNvSpPr txBox="1"/>
          <p:nvPr/>
        </p:nvSpPr>
        <p:spPr>
          <a:xfrm>
            <a:off x="6136951" y="3030894"/>
            <a:ext cx="2132089" cy="369332"/>
          </a:xfrm>
          <a:prstGeom prst="rect">
            <a:avLst/>
          </a:prstGeom>
          <a:noFill/>
          <a:ln w="28575" cmpd="sng">
            <a:solidFill>
              <a:schemeClr val="tx2"/>
            </a:solidFill>
          </a:ln>
        </p:spPr>
        <p:txBody>
          <a:bodyPr wrap="none" rtlCol="0">
            <a:spAutoFit/>
          </a:bodyPr>
          <a:lstStyle/>
          <a:p>
            <a:r>
              <a:rPr kumimoji="1" lang="ja-JP" altLang="en-US" dirty="0" smtClean="0"/>
              <a:t>明示的な</a:t>
            </a:r>
            <a:r>
              <a:rPr kumimoji="1" lang="en-US" altLang="ja-JP" dirty="0" smtClean="0"/>
              <a:t>Activity</a:t>
            </a:r>
            <a:r>
              <a:rPr kumimoji="1" lang="ja-JP" altLang="en-US" dirty="0" smtClean="0"/>
              <a:t>へ</a:t>
            </a:r>
            <a:endParaRPr kumimoji="1" lang="ja-JP" altLang="en-US" dirty="0"/>
          </a:p>
        </p:txBody>
      </p:sp>
      <p:cxnSp>
        <p:nvCxnSpPr>
          <p:cNvPr id="10" name="直線コネクタ 9"/>
          <p:cNvCxnSpPr/>
          <p:nvPr/>
        </p:nvCxnSpPr>
        <p:spPr>
          <a:xfrm>
            <a:off x="4454738" y="2655641"/>
            <a:ext cx="6253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214834" y="2655641"/>
            <a:ext cx="24838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stCxn id="6" idx="0"/>
          </p:cNvCxnSpPr>
          <p:nvPr/>
        </p:nvCxnSpPr>
        <p:spPr>
          <a:xfrm flipV="1">
            <a:off x="4412205" y="2655641"/>
            <a:ext cx="360042" cy="375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7" idx="0"/>
          </p:cNvCxnSpPr>
          <p:nvPr/>
        </p:nvCxnSpPr>
        <p:spPr>
          <a:xfrm flipH="1" flipV="1">
            <a:off x="6965941" y="2655641"/>
            <a:ext cx="237055" cy="375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15963" y="1931652"/>
            <a:ext cx="1981507" cy="369332"/>
          </a:xfrm>
          <a:prstGeom prst="rect">
            <a:avLst/>
          </a:prstGeom>
          <a:noFill/>
        </p:spPr>
        <p:txBody>
          <a:bodyPr wrap="none" rtlCol="0">
            <a:spAutoFit/>
          </a:bodyPr>
          <a:lstStyle/>
          <a:p>
            <a:r>
              <a:rPr kumimoji="1" lang="en-US" altLang="ja-JP" dirty="0" smtClean="0"/>
              <a:t>◯</a:t>
            </a:r>
            <a:r>
              <a:rPr kumimoji="1" lang="ja-JP" altLang="en-US" dirty="0" smtClean="0"/>
              <a:t>明示的な</a:t>
            </a:r>
            <a:r>
              <a:rPr kumimoji="1" lang="en-US" altLang="ja-JP" dirty="0" smtClean="0"/>
              <a:t>Intent</a:t>
            </a:r>
            <a:endParaRPr kumimoji="1" lang="ja-JP" altLang="en-US" dirty="0"/>
          </a:p>
        </p:txBody>
      </p:sp>
      <p:sp>
        <p:nvSpPr>
          <p:cNvPr id="18" name="テキスト ボックス 17"/>
          <p:cNvSpPr txBox="1"/>
          <p:nvPr/>
        </p:nvSpPr>
        <p:spPr>
          <a:xfrm>
            <a:off x="467858" y="3846486"/>
            <a:ext cx="1981507" cy="369332"/>
          </a:xfrm>
          <a:prstGeom prst="rect">
            <a:avLst/>
          </a:prstGeom>
          <a:noFill/>
        </p:spPr>
        <p:txBody>
          <a:bodyPr wrap="none" rtlCol="0">
            <a:spAutoFit/>
          </a:bodyPr>
          <a:lstStyle/>
          <a:p>
            <a:r>
              <a:rPr kumimoji="1" lang="en-US" altLang="ja-JP" dirty="0" smtClean="0"/>
              <a:t>◯</a:t>
            </a:r>
            <a:r>
              <a:rPr kumimoji="1" lang="ja-JP" altLang="en-US" dirty="0" smtClean="0"/>
              <a:t>暗黙的な</a:t>
            </a:r>
            <a:r>
              <a:rPr kumimoji="1" lang="en-US" altLang="ja-JP" dirty="0" smtClean="0"/>
              <a:t>Intent</a:t>
            </a:r>
            <a:endParaRPr kumimoji="1" lang="ja-JP" altLang="en-US" dirty="0"/>
          </a:p>
        </p:txBody>
      </p:sp>
      <p:cxnSp>
        <p:nvCxnSpPr>
          <p:cNvPr id="19" name="直線コネクタ 18"/>
          <p:cNvCxnSpPr/>
          <p:nvPr/>
        </p:nvCxnSpPr>
        <p:spPr>
          <a:xfrm>
            <a:off x="4222279" y="4539981"/>
            <a:ext cx="254161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222279" y="3661820"/>
            <a:ext cx="1800493" cy="369332"/>
          </a:xfrm>
          <a:prstGeom prst="rect">
            <a:avLst/>
          </a:prstGeom>
          <a:noFill/>
          <a:ln w="28575" cmpd="sng">
            <a:solidFill>
              <a:schemeClr val="tx2"/>
            </a:solidFill>
          </a:ln>
        </p:spPr>
        <p:txBody>
          <a:bodyPr wrap="none" rtlCol="0">
            <a:spAutoFit/>
          </a:bodyPr>
          <a:lstStyle/>
          <a:p>
            <a:r>
              <a:rPr kumimoji="1" lang="ja-JP" altLang="en-US" dirty="0" smtClean="0"/>
              <a:t>表示して欲しい</a:t>
            </a:r>
            <a:endParaRPr kumimoji="1" lang="ja-JP" altLang="en-US" dirty="0"/>
          </a:p>
        </p:txBody>
      </p:sp>
      <p:cxnSp>
        <p:nvCxnSpPr>
          <p:cNvPr id="23" name="直線矢印コネクタ 22"/>
          <p:cNvCxnSpPr>
            <a:stCxn id="21" idx="2"/>
          </p:cNvCxnSpPr>
          <p:nvPr/>
        </p:nvCxnSpPr>
        <p:spPr>
          <a:xfrm>
            <a:off x="5122526" y="4031152"/>
            <a:ext cx="92308" cy="3275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a:xfrm>
            <a:off x="3402911" y="4846331"/>
            <a:ext cx="468874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5165448" y="5305613"/>
            <a:ext cx="874909" cy="369332"/>
          </a:xfrm>
          <a:prstGeom prst="rect">
            <a:avLst/>
          </a:prstGeom>
          <a:noFill/>
          <a:ln w="28575" cmpd="sng">
            <a:solidFill>
              <a:schemeClr val="tx2"/>
            </a:solidFill>
          </a:ln>
        </p:spPr>
        <p:txBody>
          <a:bodyPr wrap="none" rtlCol="0">
            <a:spAutoFit/>
          </a:bodyPr>
          <a:lstStyle/>
          <a:p>
            <a:r>
              <a:rPr kumimoji="1" lang="en-US" altLang="ja-JP" dirty="0" smtClean="0"/>
              <a:t>URL</a:t>
            </a:r>
            <a:r>
              <a:rPr kumimoji="1" lang="ja-JP" altLang="en-US" dirty="0" smtClean="0"/>
              <a:t>を</a:t>
            </a:r>
            <a:endParaRPr kumimoji="1" lang="ja-JP" altLang="en-US" dirty="0"/>
          </a:p>
        </p:txBody>
      </p:sp>
      <p:cxnSp>
        <p:nvCxnSpPr>
          <p:cNvPr id="28" name="直線矢印コネクタ 27"/>
          <p:cNvCxnSpPr>
            <a:stCxn id="26" idx="0"/>
          </p:cNvCxnSpPr>
          <p:nvPr/>
        </p:nvCxnSpPr>
        <p:spPr>
          <a:xfrm flipH="1" flipV="1">
            <a:off x="5503478" y="4846331"/>
            <a:ext cx="99425" cy="4592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968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r>
              <a:rPr kumimoji="1" lang="ja-JP" altLang="en-US" dirty="0" smtClean="0"/>
              <a:t>の例</a:t>
            </a:r>
            <a:r>
              <a:rPr kumimoji="1" lang="en-US" altLang="ja-JP" dirty="0" smtClean="0"/>
              <a:t>(</a:t>
            </a:r>
            <a:r>
              <a:rPr kumimoji="1" lang="ja-JP" altLang="en-US" dirty="0" smtClean="0"/>
              <a:t>コード</a:t>
            </a:r>
            <a:r>
              <a:rPr kumimoji="1" lang="en-US" altLang="ja-JP" dirty="0" smtClean="0"/>
              <a:t>)</a:t>
            </a:r>
            <a:endParaRPr kumimoji="1" lang="ja-JP" altLang="en-US" dirty="0"/>
          </a:p>
        </p:txBody>
      </p:sp>
      <p:sp>
        <p:nvSpPr>
          <p:cNvPr id="4" name="テキスト ボックス 3"/>
          <p:cNvSpPr txBox="1"/>
          <p:nvPr/>
        </p:nvSpPr>
        <p:spPr>
          <a:xfrm>
            <a:off x="0" y="2031944"/>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“http://www.google.com</a:t>
            </a:r>
            <a:r>
              <a:rPr kumimoji="1" lang="en-US" altLang="ja-JP" sz="1400" b="1" dirty="0" smtClean="0">
                <a:latin typeface="Courier New"/>
                <a:cs typeface="Courier New"/>
              </a:rPr>
              <a:t>”));</a:t>
            </a:r>
            <a:endParaRPr kumimoji="1" lang="ja-JP" altLang="en-US" sz="1400" b="1" dirty="0">
              <a:latin typeface="Courier New"/>
              <a:cs typeface="Courier New"/>
            </a:endParaRPr>
          </a:p>
        </p:txBody>
      </p:sp>
      <p:sp>
        <p:nvSpPr>
          <p:cNvPr id="5" name="テキスト ボックス 4"/>
          <p:cNvSpPr txBox="1"/>
          <p:nvPr/>
        </p:nvSpPr>
        <p:spPr>
          <a:xfrm>
            <a:off x="0" y="2771279"/>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tel:12345678”));</a:t>
            </a:r>
            <a:endParaRPr kumimoji="1" lang="ja-JP" altLang="en-US" sz="1400" b="1" dirty="0">
              <a:latin typeface="Courier New"/>
              <a:cs typeface="Courier New"/>
            </a:endParaRPr>
          </a:p>
        </p:txBody>
      </p:sp>
      <p:sp>
        <p:nvSpPr>
          <p:cNvPr id="6" name="テキスト ボックス 5"/>
          <p:cNvSpPr txBox="1"/>
          <p:nvPr/>
        </p:nvSpPr>
        <p:spPr>
          <a:xfrm>
            <a:off x="0" y="4234104"/>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geo:0,0?q=Tokyo”));</a:t>
            </a:r>
            <a:endParaRPr kumimoji="1" lang="ja-JP" altLang="en-US" sz="1400" b="1" dirty="0">
              <a:latin typeface="Courier New"/>
              <a:cs typeface="Courier New"/>
            </a:endParaRPr>
          </a:p>
        </p:txBody>
      </p:sp>
      <p:sp>
        <p:nvSpPr>
          <p:cNvPr id="7" name="テキスト ボックス 6"/>
          <p:cNvSpPr txBox="1"/>
          <p:nvPr/>
        </p:nvSpPr>
        <p:spPr>
          <a:xfrm>
            <a:off x="0" y="5018625"/>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Intent.ACTION_SENDTO</a:t>
            </a:r>
            <a:r>
              <a:rPr kumimoji="1" lang="en-US" altLang="ja-JP" sz="1400" b="1" dirty="0" smtClean="0">
                <a:latin typeface="Courier New"/>
                <a:cs typeface="Courier New"/>
              </a:rPr>
              <a:t>, </a:t>
            </a:r>
            <a:r>
              <a:rPr kumimoji="1" lang="en-US" altLang="ja-JP" sz="1400" b="1" dirty="0" err="1">
                <a:latin typeface="Courier New"/>
                <a:cs typeface="Courier New"/>
              </a:rPr>
              <a:t>Uri.parse</a:t>
            </a:r>
            <a:r>
              <a:rPr kumimoji="1" lang="en-US" altLang="ja-JP" sz="1400" b="1" dirty="0">
                <a:latin typeface="Courier New"/>
                <a:cs typeface="Courier New"/>
              </a:rPr>
              <a:t>(</a:t>
            </a:r>
            <a:r>
              <a:rPr kumimoji="1" lang="en-US" altLang="ja-JP" sz="1400" b="1" dirty="0">
                <a:latin typeface="Courier New"/>
                <a:cs typeface="Courier New"/>
                <a:hlinkClick r:id="rId3"/>
              </a:rPr>
              <a:t>mailto:hoge</a:t>
            </a:r>
            <a:r>
              <a:rPr kumimoji="1" lang="en-US" altLang="ja-JP" sz="1400" b="1" dirty="0" smtClean="0">
                <a:latin typeface="Courier New"/>
                <a:cs typeface="Courier New"/>
                <a:hlinkClick r:id="rId3"/>
              </a:rPr>
              <a:t>@huga.net</a:t>
            </a:r>
            <a:r>
              <a:rPr kumimoji="1" lang="en-US" altLang="ja-JP" sz="1400" b="1" dirty="0">
                <a:latin typeface="Courier New"/>
                <a:cs typeface="Courier New"/>
              </a:rPr>
              <a:t>)</a:t>
            </a:r>
            <a:r>
              <a:rPr kumimoji="1" lang="en-US" altLang="ja-JP" sz="1400" b="1" dirty="0" smtClean="0">
                <a:latin typeface="Courier New"/>
                <a:cs typeface="Courier New"/>
              </a:rPr>
              <a:t>);</a:t>
            </a:r>
          </a:p>
        </p:txBody>
      </p:sp>
      <p:sp>
        <p:nvSpPr>
          <p:cNvPr id="8" name="テキスト ボックス 7"/>
          <p:cNvSpPr txBox="1"/>
          <p:nvPr/>
        </p:nvSpPr>
        <p:spPr>
          <a:xfrm>
            <a:off x="65852" y="1725038"/>
            <a:ext cx="2262158" cy="369332"/>
          </a:xfrm>
          <a:prstGeom prst="rect">
            <a:avLst/>
          </a:prstGeom>
          <a:noFill/>
        </p:spPr>
        <p:txBody>
          <a:bodyPr wrap="none" rtlCol="0">
            <a:spAutoFit/>
          </a:bodyPr>
          <a:lstStyle/>
          <a:p>
            <a:r>
              <a:rPr kumimoji="1" lang="ja-JP" altLang="en-US" dirty="0" smtClean="0"/>
              <a:t>ブラウザの呼び出し</a:t>
            </a:r>
            <a:endParaRPr kumimoji="1" lang="ja-JP" altLang="en-US" dirty="0"/>
          </a:p>
        </p:txBody>
      </p:sp>
      <p:sp>
        <p:nvSpPr>
          <p:cNvPr id="9" name="テキスト ボックス 8"/>
          <p:cNvSpPr txBox="1"/>
          <p:nvPr/>
        </p:nvSpPr>
        <p:spPr>
          <a:xfrm>
            <a:off x="65852" y="2479513"/>
            <a:ext cx="2954655" cy="369332"/>
          </a:xfrm>
          <a:prstGeom prst="rect">
            <a:avLst/>
          </a:prstGeom>
          <a:noFill/>
        </p:spPr>
        <p:txBody>
          <a:bodyPr wrap="none" rtlCol="0">
            <a:spAutoFit/>
          </a:bodyPr>
          <a:lstStyle/>
          <a:p>
            <a:r>
              <a:rPr kumimoji="1" lang="ja-JP" altLang="en-US" dirty="0" smtClean="0"/>
              <a:t>電話を掛ける（表示のみ）</a:t>
            </a:r>
            <a:endParaRPr kumimoji="1" lang="ja-JP" altLang="en-US" dirty="0"/>
          </a:p>
        </p:txBody>
      </p:sp>
      <p:sp>
        <p:nvSpPr>
          <p:cNvPr id="10" name="テキスト ボックス 9"/>
          <p:cNvSpPr txBox="1"/>
          <p:nvPr/>
        </p:nvSpPr>
        <p:spPr>
          <a:xfrm>
            <a:off x="0" y="3521830"/>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Intent.ACTION_CALL</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tel:12345678”));</a:t>
            </a:r>
            <a:endParaRPr kumimoji="1" lang="ja-JP" altLang="en-US" sz="1400" b="1" dirty="0">
              <a:latin typeface="Courier New"/>
              <a:cs typeface="Courier New"/>
            </a:endParaRPr>
          </a:p>
        </p:txBody>
      </p:sp>
      <p:sp>
        <p:nvSpPr>
          <p:cNvPr id="11" name="テキスト ボックス 10"/>
          <p:cNvSpPr txBox="1"/>
          <p:nvPr/>
        </p:nvSpPr>
        <p:spPr>
          <a:xfrm>
            <a:off x="65852" y="3272560"/>
            <a:ext cx="1569660" cy="369332"/>
          </a:xfrm>
          <a:prstGeom prst="rect">
            <a:avLst/>
          </a:prstGeom>
          <a:noFill/>
        </p:spPr>
        <p:txBody>
          <a:bodyPr wrap="none" rtlCol="0">
            <a:spAutoFit/>
          </a:bodyPr>
          <a:lstStyle/>
          <a:p>
            <a:r>
              <a:rPr kumimoji="1" lang="ja-JP" altLang="en-US" dirty="0" smtClean="0"/>
              <a:t>電話を掛ける</a:t>
            </a:r>
            <a:endParaRPr kumimoji="1" lang="ja-JP" altLang="en-US" dirty="0"/>
          </a:p>
        </p:txBody>
      </p:sp>
      <p:sp>
        <p:nvSpPr>
          <p:cNvPr id="12" name="テキスト ボックス 11"/>
          <p:cNvSpPr txBox="1"/>
          <p:nvPr/>
        </p:nvSpPr>
        <p:spPr>
          <a:xfrm>
            <a:off x="65852" y="3941749"/>
            <a:ext cx="2226203" cy="369332"/>
          </a:xfrm>
          <a:prstGeom prst="rect">
            <a:avLst/>
          </a:prstGeom>
          <a:noFill/>
        </p:spPr>
        <p:txBody>
          <a:bodyPr wrap="none" rtlCol="0">
            <a:spAutoFit/>
          </a:bodyPr>
          <a:lstStyle/>
          <a:p>
            <a:r>
              <a:rPr kumimoji="1" lang="en-US" altLang="ja-JP" dirty="0" err="1" smtClean="0"/>
              <a:t>GoogleMaps</a:t>
            </a:r>
            <a:r>
              <a:rPr kumimoji="1" lang="ja-JP" altLang="en-US" dirty="0" smtClean="0"/>
              <a:t>を開く</a:t>
            </a:r>
            <a:endParaRPr kumimoji="1" lang="ja-JP" altLang="en-US" dirty="0"/>
          </a:p>
        </p:txBody>
      </p:sp>
      <p:sp>
        <p:nvSpPr>
          <p:cNvPr id="13" name="テキスト ボックス 12"/>
          <p:cNvSpPr txBox="1"/>
          <p:nvPr/>
        </p:nvSpPr>
        <p:spPr>
          <a:xfrm>
            <a:off x="67998" y="4652218"/>
            <a:ext cx="1569660" cy="369332"/>
          </a:xfrm>
          <a:prstGeom prst="rect">
            <a:avLst/>
          </a:prstGeom>
          <a:noFill/>
        </p:spPr>
        <p:txBody>
          <a:bodyPr wrap="none" rtlCol="0">
            <a:spAutoFit/>
          </a:bodyPr>
          <a:lstStyle/>
          <a:p>
            <a:r>
              <a:rPr kumimoji="1" lang="ja-JP" altLang="en-US" dirty="0" smtClean="0"/>
              <a:t>メールを開く</a:t>
            </a:r>
            <a:endParaRPr kumimoji="1" lang="ja-JP" altLang="en-US" dirty="0"/>
          </a:p>
        </p:txBody>
      </p:sp>
    </p:spTree>
    <p:extLst>
      <p:ext uri="{BB962C8B-B14F-4D97-AF65-F5344CB8AC3E}">
        <p14:creationId xmlns:p14="http://schemas.microsoft.com/office/powerpoint/2010/main" val="385050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Activity</a:t>
            </a:r>
            <a:r>
              <a:rPr kumimoji="1" lang="ja-JP" altLang="en-US" dirty="0" smtClean="0"/>
              <a:t>のライフサイクル</a:t>
            </a:r>
            <a:endParaRPr kumimoji="1" lang="ja-JP" altLang="en-US" dirty="0"/>
          </a:p>
        </p:txBody>
      </p:sp>
      <p:pic>
        <p:nvPicPr>
          <p:cNvPr id="4" name="図 3" descr="activity_lifecy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711" y="1145005"/>
            <a:ext cx="4420462" cy="5712995"/>
          </a:xfrm>
          <a:prstGeom prst="rect">
            <a:avLst/>
          </a:prstGeom>
        </p:spPr>
      </p:pic>
      <p:sp>
        <p:nvSpPr>
          <p:cNvPr id="5" name="テキスト ボックス 4"/>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11-06</a:t>
            </a:r>
            <a:endParaRPr kumimoji="1" lang="ja-JP" altLang="en-US" sz="1400" dirty="0"/>
          </a:p>
        </p:txBody>
      </p:sp>
      <p:cxnSp>
        <p:nvCxnSpPr>
          <p:cNvPr id="7" name="直線コネクタ 6"/>
          <p:cNvCxnSpPr/>
          <p:nvPr/>
        </p:nvCxnSpPr>
        <p:spPr>
          <a:xfrm>
            <a:off x="5715071" y="2107193"/>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a:off x="5715071" y="2548250"/>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5715071" y="2990857"/>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a:off x="5715071" y="4463006"/>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715071" y="5290488"/>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13" name="表 12"/>
          <p:cNvGraphicFramePr>
            <a:graphicFrameLocks noGrp="1"/>
          </p:cNvGraphicFramePr>
          <p:nvPr>
            <p:extLst>
              <p:ext uri="{D42A27DB-BD31-4B8C-83A1-F6EECF244321}">
                <p14:modId xmlns:p14="http://schemas.microsoft.com/office/powerpoint/2010/main" val="32713527"/>
              </p:ext>
            </p:extLst>
          </p:nvPr>
        </p:nvGraphicFramePr>
        <p:xfrm>
          <a:off x="206642" y="1751713"/>
          <a:ext cx="3952069" cy="4389119"/>
        </p:xfrm>
        <a:graphic>
          <a:graphicData uri="http://schemas.openxmlformats.org/drawingml/2006/table">
            <a:tbl>
              <a:tblPr bandRow="1">
                <a:tableStyleId>{35758FB7-9AC5-4552-8A53-C91805E547FA}</a:tableStyleId>
              </a:tblPr>
              <a:tblGrid>
                <a:gridCol w="1510780"/>
                <a:gridCol w="2441289"/>
              </a:tblGrid>
              <a:tr h="565623">
                <a:tc>
                  <a:txBody>
                    <a:bodyPr/>
                    <a:lstStyle/>
                    <a:p>
                      <a:r>
                        <a:rPr kumimoji="1" lang="en-US" altLang="ja-JP" dirty="0" err="1" smtClean="0"/>
                        <a:t>onCreate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の起動時に呼び出される</a:t>
                      </a:r>
                      <a:endParaRPr kumimoji="1" lang="ja-JP" altLang="en-US" b="0" i="0" dirty="0">
                        <a:latin typeface="+mn-lt"/>
                        <a:cs typeface="Courier New"/>
                      </a:endParaRPr>
                    </a:p>
                  </a:txBody>
                  <a:tcPr anchor="ctr"/>
                </a:tc>
              </a:tr>
              <a:tr h="529203">
                <a:tc>
                  <a:txBody>
                    <a:bodyPr/>
                    <a:lstStyle/>
                    <a:p>
                      <a:r>
                        <a:rPr kumimoji="1" lang="en-US" altLang="ja-JP" dirty="0" err="1" smtClean="0"/>
                        <a:t>onStart</a:t>
                      </a:r>
                      <a:endParaRPr kumimoji="1" lang="ja-JP" altLang="en-US" b="1" i="0" dirty="0">
                        <a:latin typeface="+mn-lt"/>
                        <a:cs typeface="Courier New"/>
                      </a:endParaRPr>
                    </a:p>
                  </a:txBody>
                  <a:tcPr anchor="ctr"/>
                </a:tc>
                <a:tc>
                  <a:txBody>
                    <a:bodyPr/>
                    <a:lstStyle/>
                    <a:p>
                      <a:r>
                        <a:rPr kumimoji="1" lang="en-US" altLang="ja-JP" dirty="0" err="1" smtClean="0"/>
                        <a:t>onCreate</a:t>
                      </a:r>
                      <a:r>
                        <a:rPr kumimoji="1" lang="ja-JP" altLang="en-US" dirty="0" smtClean="0"/>
                        <a:t>の次に呼び出される</a:t>
                      </a:r>
                      <a:endParaRPr kumimoji="1" lang="ja-JP" altLang="en-US" b="0" i="0" dirty="0">
                        <a:latin typeface="+mn-lt"/>
                        <a:cs typeface="Courier New"/>
                      </a:endParaRPr>
                    </a:p>
                  </a:txBody>
                  <a:tcPr anchor="ctr"/>
                </a:tc>
              </a:tr>
              <a:tr h="481095">
                <a:tc>
                  <a:txBody>
                    <a:bodyPr/>
                    <a:lstStyle/>
                    <a:p>
                      <a:r>
                        <a:rPr kumimoji="1" lang="en-US" altLang="ja-JP" dirty="0" err="1" smtClean="0"/>
                        <a:t>onResume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が最前面に来たら呼び出される</a:t>
                      </a:r>
                      <a:endParaRPr kumimoji="1" lang="ja-JP" altLang="en-US" b="0" i="0" dirty="0">
                        <a:latin typeface="+mn-lt"/>
                        <a:cs typeface="Courier New"/>
                      </a:endParaRPr>
                    </a:p>
                  </a:txBody>
                  <a:tcPr anchor="ctr"/>
                </a:tc>
              </a:tr>
              <a:tr h="490716">
                <a:tc>
                  <a:txBody>
                    <a:bodyPr/>
                    <a:lstStyle/>
                    <a:p>
                      <a:r>
                        <a:rPr kumimoji="1" lang="en-US" altLang="ja-JP" dirty="0" err="1" smtClean="0"/>
                        <a:t>onPause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が画面から消える時に呼び出される</a:t>
                      </a:r>
                      <a:endParaRPr kumimoji="1" lang="ja-JP" altLang="en-US" b="0" i="0" dirty="0">
                        <a:latin typeface="+mn-lt"/>
                        <a:cs typeface="Courier New"/>
                      </a:endParaRPr>
                    </a:p>
                  </a:txBody>
                  <a:tcPr anchor="ctr"/>
                </a:tc>
              </a:tr>
              <a:tr h="461850">
                <a:tc>
                  <a:txBody>
                    <a:bodyPr/>
                    <a:lstStyle/>
                    <a:p>
                      <a:r>
                        <a:rPr kumimoji="1" lang="en-US" altLang="ja-JP" dirty="0" err="1" smtClean="0"/>
                        <a:t>onStop</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が画面から消えた後に呼び出される</a:t>
                      </a:r>
                      <a:endParaRPr kumimoji="1" lang="ja-JP" altLang="en-US" b="0" i="0" dirty="0">
                        <a:latin typeface="+mn-lt"/>
                        <a:cs typeface="Courier New"/>
                      </a:endParaRPr>
                    </a:p>
                  </a:txBody>
                  <a:tcPr anchor="ctr"/>
                </a:tc>
              </a:tr>
              <a:tr h="519582">
                <a:tc>
                  <a:txBody>
                    <a:bodyPr/>
                    <a:lstStyle/>
                    <a:p>
                      <a:r>
                        <a:rPr kumimoji="1" lang="en-US" altLang="ja-JP" dirty="0" err="1" smtClean="0"/>
                        <a:t>onDestroy</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が破棄される時に呼び出される</a:t>
                      </a:r>
                      <a:endParaRPr kumimoji="1" lang="ja-JP" altLang="en-US" b="0" i="0" dirty="0">
                        <a:latin typeface="+mn-lt"/>
                        <a:cs typeface="Courier New"/>
                      </a:endParaRPr>
                    </a:p>
                  </a:txBody>
                  <a:tcPr anchor="ctr"/>
                </a:tc>
              </a:tr>
            </a:tbl>
          </a:graphicData>
        </a:graphic>
      </p:graphicFrame>
      <p:cxnSp>
        <p:nvCxnSpPr>
          <p:cNvPr id="14" name="直線コネクタ 13"/>
          <p:cNvCxnSpPr/>
          <p:nvPr/>
        </p:nvCxnSpPr>
        <p:spPr>
          <a:xfrm>
            <a:off x="5715071" y="6109898"/>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09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lstStyle/>
          <a:p>
            <a:r>
              <a:rPr kumimoji="1" lang="ja-JP" altLang="en-US" dirty="0" smtClean="0"/>
              <a:t>講師紹介</a:t>
            </a:r>
            <a:endParaRPr kumimoji="1" lang="ja-JP" altLang="en-US" dirty="0"/>
          </a:p>
        </p:txBody>
      </p:sp>
      <p:sp>
        <p:nvSpPr>
          <p:cNvPr id="3" name="コンテンツ プレースホルダー 2"/>
          <p:cNvSpPr>
            <a:spLocks noGrp="1"/>
          </p:cNvSpPr>
          <p:nvPr>
            <p:ph idx="1"/>
          </p:nvPr>
        </p:nvSpPr>
        <p:spPr>
          <a:xfrm>
            <a:off x="75259" y="1600200"/>
            <a:ext cx="9068741" cy="4525963"/>
          </a:xfrm>
        </p:spPr>
        <p:txBody>
          <a:bodyPr>
            <a:normAutofit/>
          </a:bodyPr>
          <a:lstStyle/>
          <a:p>
            <a:r>
              <a:rPr kumimoji="1" lang="ja-JP" altLang="en-US" sz="3200" dirty="0" smtClean="0"/>
              <a:t>渡辺知男</a:t>
            </a:r>
            <a:r>
              <a:rPr kumimoji="1" lang="en-US" altLang="ja-JP" sz="3200" dirty="0" smtClean="0"/>
              <a:t>  </a:t>
            </a:r>
            <a:r>
              <a:rPr kumimoji="1" lang="en-US" altLang="ja-JP" sz="1800" dirty="0" smtClean="0">
                <a:latin typeface="+mn-lt"/>
              </a:rPr>
              <a:t>Twitter ID @</a:t>
            </a:r>
            <a:r>
              <a:rPr kumimoji="1" lang="en-US" altLang="ja-JP" sz="1800" dirty="0" err="1" smtClean="0">
                <a:latin typeface="+mn-lt"/>
              </a:rPr>
              <a:t>tomo_watanabe</a:t>
            </a:r>
            <a:endParaRPr kumimoji="1" lang="en-US" altLang="ja-JP" sz="3200" dirty="0" smtClean="0">
              <a:latin typeface="+mn-lt"/>
            </a:endParaRPr>
          </a:p>
          <a:p>
            <a:pPr lvl="1"/>
            <a:r>
              <a:rPr lang="ja-JP" altLang="en-US" sz="2000" dirty="0"/>
              <a:t>フリービット株式会社</a:t>
            </a:r>
            <a:r>
              <a:rPr lang="en-US" altLang="ja-JP" sz="2000" dirty="0"/>
              <a:t> R&amp;D</a:t>
            </a:r>
            <a:r>
              <a:rPr lang="ja-JP" altLang="en-US" sz="2000" dirty="0"/>
              <a:t>部</a:t>
            </a:r>
            <a:r>
              <a:rPr lang="ja-JP" altLang="en-US" sz="2000" dirty="0" smtClean="0"/>
              <a:t>所属</a:t>
            </a:r>
            <a:endParaRPr kumimoji="1" lang="en-US" altLang="ja-JP" sz="2000" dirty="0" smtClean="0"/>
          </a:p>
          <a:p>
            <a:pPr lvl="1"/>
            <a:r>
              <a:rPr kumimoji="1" lang="en-US" altLang="ja-JP" sz="2000" dirty="0" smtClean="0"/>
              <a:t>2008</a:t>
            </a:r>
            <a:r>
              <a:rPr kumimoji="1" lang="ja-JP" altLang="en-US" sz="2000" dirty="0" smtClean="0"/>
              <a:t>年の日本</a:t>
            </a:r>
            <a:r>
              <a:rPr kumimoji="1" lang="en-US" altLang="ja-JP" sz="2000" dirty="0" smtClean="0"/>
              <a:t>Android</a:t>
            </a:r>
            <a:r>
              <a:rPr kumimoji="1" lang="ja-JP" altLang="en-US" sz="2000" dirty="0" smtClean="0"/>
              <a:t>の会の立ち上げから参加。運営委員</a:t>
            </a:r>
            <a:endParaRPr kumimoji="1" lang="en-US" altLang="ja-JP" sz="2000" dirty="0" smtClean="0"/>
          </a:p>
          <a:p>
            <a:pPr lvl="1"/>
            <a:r>
              <a:rPr lang="ja-JP" altLang="en-US" sz="2000" dirty="0" smtClean="0"/>
              <a:t>某メーカでカーナビの開発</a:t>
            </a:r>
            <a:endParaRPr lang="en-US" altLang="ja-JP" sz="2000" dirty="0" smtClean="0"/>
          </a:p>
          <a:p>
            <a:pPr lvl="1"/>
            <a:r>
              <a:rPr kumimoji="1" lang="ja-JP" altLang="en-US" sz="2000" dirty="0" smtClean="0"/>
              <a:t>頓智ドットにてセカイカメラの</a:t>
            </a:r>
            <a:r>
              <a:rPr kumimoji="1" lang="en-US" altLang="ja-JP" sz="2000" dirty="0" smtClean="0"/>
              <a:t>Android</a:t>
            </a:r>
            <a:r>
              <a:rPr kumimoji="1" lang="ja-JP" altLang="en-US" sz="2000" dirty="0" smtClean="0"/>
              <a:t>版の開発などを担当</a:t>
            </a:r>
            <a:endParaRPr kumimoji="1" lang="en-US" altLang="ja-JP" sz="2000" dirty="0" smtClean="0"/>
          </a:p>
          <a:p>
            <a:r>
              <a:rPr lang="ja-JP" altLang="en-US" sz="3200" dirty="0" smtClean="0"/>
              <a:t>大久保強恵</a:t>
            </a:r>
            <a:r>
              <a:rPr lang="en-US" altLang="ja-JP" sz="3200" dirty="0" smtClean="0"/>
              <a:t>  </a:t>
            </a:r>
            <a:r>
              <a:rPr lang="ja-JP" altLang="en-US" sz="2000" dirty="0" smtClean="0"/>
              <a:t>アシスタント</a:t>
            </a:r>
            <a:endParaRPr lang="en-US" altLang="ja-JP" sz="2000" dirty="0"/>
          </a:p>
          <a:p>
            <a:pPr lvl="1"/>
            <a:r>
              <a:rPr lang="ja-JP" altLang="en-US" sz="2000" dirty="0" smtClean="0"/>
              <a:t>フリービット株式会社</a:t>
            </a:r>
            <a:r>
              <a:rPr lang="en-US" altLang="ja-JP" sz="2000" dirty="0" smtClean="0"/>
              <a:t> </a:t>
            </a:r>
            <a:r>
              <a:rPr lang="ja-JP" altLang="en-US" sz="2000" dirty="0" smtClean="0"/>
              <a:t>戦略人事部所属</a:t>
            </a:r>
            <a:endParaRPr lang="en-US" altLang="ja-JP" sz="2000" dirty="0" smtClean="0"/>
          </a:p>
          <a:p>
            <a:pPr lvl="1"/>
            <a:r>
              <a:rPr kumimoji="1" lang="ja-JP" altLang="en-US" sz="2000" dirty="0" smtClean="0"/>
              <a:t>キャリアコンサルタント</a:t>
            </a:r>
            <a:endParaRPr kumimoji="1" lang="ja-JP" altLang="en-US" sz="2000" dirty="0"/>
          </a:p>
        </p:txBody>
      </p:sp>
    </p:spTree>
    <p:extLst>
      <p:ext uri="{BB962C8B-B14F-4D97-AF65-F5344CB8AC3E}">
        <p14:creationId xmlns:p14="http://schemas.microsoft.com/office/powerpoint/2010/main" val="231613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開発領域</a:t>
            </a:r>
            <a:endParaRPr kumimoji="1" lang="ja-JP" altLang="en-US" dirty="0"/>
          </a:p>
        </p:txBody>
      </p:sp>
      <p:pic>
        <p:nvPicPr>
          <p:cNvPr id="6" name="図 5"/>
          <p:cNvPicPr>
            <a:picLocks noChangeAspect="1"/>
          </p:cNvPicPr>
          <p:nvPr/>
        </p:nvPicPr>
        <p:blipFill>
          <a:blip r:embed="rId2"/>
          <a:stretch>
            <a:fillRect/>
          </a:stretch>
        </p:blipFill>
        <p:spPr>
          <a:xfrm>
            <a:off x="381000" y="1206500"/>
            <a:ext cx="8382000" cy="4445000"/>
          </a:xfrm>
          <a:prstGeom prst="rect">
            <a:avLst/>
          </a:prstGeom>
        </p:spPr>
      </p:pic>
      <p:sp>
        <p:nvSpPr>
          <p:cNvPr id="7" name="正方形/長方形 6"/>
          <p:cNvSpPr/>
          <p:nvPr/>
        </p:nvSpPr>
        <p:spPr>
          <a:xfrm>
            <a:off x="586909" y="2903775"/>
            <a:ext cx="2524734" cy="830997"/>
          </a:xfrm>
          <a:prstGeom prst="rect">
            <a:avLst/>
          </a:prstGeom>
        </p:spPr>
        <p:txBody>
          <a:bodyPr wrap="square">
            <a:spAutoFit/>
          </a:bodyPr>
          <a:lstStyle/>
          <a:p>
            <a:r>
              <a:rPr lang="en-US" altLang="ja-JP" sz="2400" b="1" dirty="0" smtClean="0"/>
              <a:t>Web API/REST</a:t>
            </a:r>
          </a:p>
          <a:p>
            <a:r>
              <a:rPr lang="en-US" altLang="ja-JP" sz="2400" b="1" dirty="0" smtClean="0"/>
              <a:t>Intent/C2DM</a:t>
            </a:r>
            <a:endParaRPr lang="ja-JP" altLang="en-US" sz="2400" b="1" dirty="0"/>
          </a:p>
        </p:txBody>
      </p:sp>
      <p:sp>
        <p:nvSpPr>
          <p:cNvPr id="8" name="正方形/長方形 7"/>
          <p:cNvSpPr/>
          <p:nvPr/>
        </p:nvSpPr>
        <p:spPr>
          <a:xfrm>
            <a:off x="1964415" y="1956759"/>
            <a:ext cx="2711675" cy="523220"/>
          </a:xfrm>
          <a:prstGeom prst="rect">
            <a:avLst/>
          </a:prstGeom>
        </p:spPr>
        <p:txBody>
          <a:bodyPr wrap="none">
            <a:spAutoFit/>
          </a:bodyPr>
          <a:lstStyle/>
          <a:p>
            <a:r>
              <a:rPr lang="en-US" altLang="ja-JP" sz="2800" b="1" dirty="0">
                <a:solidFill>
                  <a:schemeClr val="bg1"/>
                </a:solidFill>
              </a:rPr>
              <a:t>Web</a:t>
            </a:r>
            <a:r>
              <a:rPr lang="ja-JP" altLang="en-US" sz="2800" b="1" dirty="0">
                <a:solidFill>
                  <a:schemeClr val="bg1"/>
                </a:solidFill>
              </a:rPr>
              <a:t>エンジニア</a:t>
            </a:r>
            <a:endParaRPr lang="ja-JP" altLang="en-US" sz="2800" dirty="0">
              <a:solidFill>
                <a:schemeClr val="bg1"/>
              </a:solidFill>
            </a:endParaRPr>
          </a:p>
        </p:txBody>
      </p:sp>
      <p:sp>
        <p:nvSpPr>
          <p:cNvPr id="9" name="正方形/長方形 8"/>
          <p:cNvSpPr/>
          <p:nvPr/>
        </p:nvSpPr>
        <p:spPr>
          <a:xfrm>
            <a:off x="1436708" y="3898829"/>
            <a:ext cx="3349870" cy="523220"/>
          </a:xfrm>
          <a:prstGeom prst="rect">
            <a:avLst/>
          </a:prstGeom>
        </p:spPr>
        <p:txBody>
          <a:bodyPr wrap="none">
            <a:spAutoFit/>
          </a:bodyPr>
          <a:lstStyle/>
          <a:p>
            <a:r>
              <a:rPr lang="en-US" altLang="ja-JP" sz="2800" b="1" dirty="0" smtClean="0">
                <a:solidFill>
                  <a:schemeClr val="bg1"/>
                </a:solidFill>
              </a:rPr>
              <a:t>Android</a:t>
            </a:r>
            <a:r>
              <a:rPr lang="ja-JP" altLang="en-US" sz="2800" b="1" dirty="0" smtClean="0">
                <a:solidFill>
                  <a:schemeClr val="bg1"/>
                </a:solidFill>
              </a:rPr>
              <a:t>エンジニア</a:t>
            </a:r>
            <a:endParaRPr lang="ja-JP" altLang="en-US" sz="2800" dirty="0">
              <a:solidFill>
                <a:schemeClr val="bg1"/>
              </a:solidFill>
            </a:endParaRPr>
          </a:p>
        </p:txBody>
      </p:sp>
      <p:sp>
        <p:nvSpPr>
          <p:cNvPr id="10" name="正方形/長方形 9"/>
          <p:cNvSpPr/>
          <p:nvPr/>
        </p:nvSpPr>
        <p:spPr>
          <a:xfrm>
            <a:off x="6071237" y="2672942"/>
            <a:ext cx="1620957" cy="523220"/>
          </a:xfrm>
          <a:prstGeom prst="rect">
            <a:avLst/>
          </a:prstGeom>
        </p:spPr>
        <p:txBody>
          <a:bodyPr wrap="none">
            <a:spAutoFit/>
          </a:bodyPr>
          <a:lstStyle/>
          <a:p>
            <a:r>
              <a:rPr lang="ja-JP" altLang="en-US" sz="2800" b="1" dirty="0" smtClean="0">
                <a:solidFill>
                  <a:schemeClr val="bg1"/>
                </a:solidFill>
              </a:rPr>
              <a:t>デザイナ</a:t>
            </a:r>
            <a:endParaRPr lang="ja-JP" altLang="en-US" sz="2800" b="1" dirty="0">
              <a:solidFill>
                <a:schemeClr val="bg1"/>
              </a:solidFill>
            </a:endParaRPr>
          </a:p>
        </p:txBody>
      </p:sp>
      <p:sp>
        <p:nvSpPr>
          <p:cNvPr id="11" name="正方形/長方形 10"/>
          <p:cNvSpPr/>
          <p:nvPr/>
        </p:nvSpPr>
        <p:spPr>
          <a:xfrm>
            <a:off x="5452523" y="4836317"/>
            <a:ext cx="753081" cy="523220"/>
          </a:xfrm>
          <a:prstGeom prst="rect">
            <a:avLst/>
          </a:prstGeom>
        </p:spPr>
        <p:txBody>
          <a:bodyPr wrap="none">
            <a:spAutoFit/>
          </a:bodyPr>
          <a:lstStyle/>
          <a:p>
            <a:r>
              <a:rPr lang="en-US" altLang="ja-JP" sz="2800" b="1" dirty="0" smtClean="0">
                <a:solidFill>
                  <a:schemeClr val="bg1"/>
                </a:solidFill>
              </a:rPr>
              <a:t>PM</a:t>
            </a:r>
            <a:endParaRPr lang="ja-JP" altLang="en-US" sz="2800" b="1" dirty="0">
              <a:solidFill>
                <a:schemeClr val="bg1"/>
              </a:solidFill>
            </a:endParaRPr>
          </a:p>
        </p:txBody>
      </p:sp>
      <p:sp>
        <p:nvSpPr>
          <p:cNvPr id="12" name="正方形/長方形 11"/>
          <p:cNvSpPr/>
          <p:nvPr/>
        </p:nvSpPr>
        <p:spPr>
          <a:xfrm>
            <a:off x="5829064" y="3437164"/>
            <a:ext cx="2013939" cy="461665"/>
          </a:xfrm>
          <a:prstGeom prst="rect">
            <a:avLst/>
          </a:prstGeom>
        </p:spPr>
        <p:txBody>
          <a:bodyPr wrap="square">
            <a:spAutoFit/>
          </a:bodyPr>
          <a:lstStyle/>
          <a:p>
            <a:r>
              <a:rPr lang="en-US" altLang="ja-JP" sz="2400" b="1" dirty="0" smtClean="0"/>
              <a:t>Web/Client</a:t>
            </a:r>
            <a:endParaRPr lang="ja-JP" altLang="en-US" sz="2400" b="1" dirty="0"/>
          </a:p>
        </p:txBody>
      </p:sp>
    </p:spTree>
    <p:extLst>
      <p:ext uri="{BB962C8B-B14F-4D97-AF65-F5344CB8AC3E}">
        <p14:creationId xmlns:p14="http://schemas.microsoft.com/office/powerpoint/2010/main" val="1066077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開発要素のまとめ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Activity, Service, Intent</a:t>
            </a:r>
            <a:r>
              <a:rPr kumimoji="1" lang="ja-JP" altLang="en-US" dirty="0" smtClean="0"/>
              <a:t>といった構成要素が重要</a:t>
            </a:r>
            <a:endParaRPr kumimoji="1" lang="en-US" altLang="ja-JP" dirty="0" smtClean="0"/>
          </a:p>
          <a:p>
            <a:pPr lvl="1"/>
            <a:r>
              <a:rPr lang="en-US" altLang="ja-JP" sz="1800" dirty="0" smtClean="0"/>
              <a:t>Activity</a:t>
            </a:r>
            <a:r>
              <a:rPr lang="ja-JP" altLang="en-US" sz="1800" dirty="0" smtClean="0"/>
              <a:t>は画面</a:t>
            </a:r>
            <a:endParaRPr lang="en-US" altLang="ja-JP" sz="1800" dirty="0" smtClean="0"/>
          </a:p>
          <a:p>
            <a:pPr lvl="1"/>
            <a:r>
              <a:rPr kumimoji="1" lang="en-US" altLang="ja-JP" sz="1800" dirty="0" smtClean="0"/>
              <a:t>Service</a:t>
            </a:r>
            <a:r>
              <a:rPr kumimoji="1" lang="ja-JP" altLang="en-US" sz="1800" dirty="0" smtClean="0"/>
              <a:t>はバックグラウンド動作</a:t>
            </a:r>
            <a:endParaRPr kumimoji="1" lang="en-US" altLang="ja-JP" sz="1800" dirty="0" smtClean="0"/>
          </a:p>
          <a:p>
            <a:pPr lvl="1"/>
            <a:r>
              <a:rPr lang="en-US" altLang="ja-JP" sz="1800" dirty="0" smtClean="0"/>
              <a:t>Intent</a:t>
            </a:r>
            <a:r>
              <a:rPr lang="ja-JP" altLang="en-US" sz="1800" dirty="0" smtClean="0"/>
              <a:t>はメッセージ送信</a:t>
            </a:r>
            <a:endParaRPr kumimoji="1" lang="en-US" altLang="ja-JP" sz="1800" dirty="0" smtClean="0"/>
          </a:p>
          <a:p>
            <a:r>
              <a:rPr kumimoji="1" lang="en-US" altLang="ja-JP" dirty="0" smtClean="0"/>
              <a:t>Intent</a:t>
            </a:r>
            <a:r>
              <a:rPr kumimoji="1" lang="ja-JP" altLang="en-US" dirty="0" smtClean="0"/>
              <a:t>には明示的</a:t>
            </a:r>
            <a:r>
              <a:rPr kumimoji="1" lang="en-US" altLang="ja-JP" dirty="0" smtClean="0"/>
              <a:t>Intent</a:t>
            </a:r>
            <a:r>
              <a:rPr kumimoji="1" lang="ja-JP" altLang="en-US" dirty="0" smtClean="0"/>
              <a:t>と暗黙的</a:t>
            </a:r>
            <a:r>
              <a:rPr kumimoji="1" lang="en-US" altLang="ja-JP" dirty="0" smtClean="0"/>
              <a:t>Intent</a:t>
            </a:r>
            <a:r>
              <a:rPr kumimoji="1" lang="ja-JP" altLang="en-US" dirty="0" smtClean="0"/>
              <a:t>の</a:t>
            </a:r>
            <a:r>
              <a:rPr kumimoji="1" lang="en-US" altLang="ja-JP" dirty="0" smtClean="0"/>
              <a:t>2</a:t>
            </a:r>
            <a:r>
              <a:rPr kumimoji="1" lang="ja-JP" altLang="en-US" dirty="0" smtClean="0"/>
              <a:t>種類がある</a:t>
            </a:r>
            <a:endParaRPr kumimoji="1" lang="en-US" altLang="ja-JP" dirty="0" smtClean="0"/>
          </a:p>
          <a:p>
            <a:r>
              <a:rPr lang="en-US" altLang="ja-JP" dirty="0" smtClean="0"/>
              <a:t>Android</a:t>
            </a:r>
            <a:r>
              <a:rPr lang="ja-JP" altLang="en-US" dirty="0" smtClean="0"/>
              <a:t>アプリを作る際には</a:t>
            </a:r>
            <a:r>
              <a:rPr lang="en-US" altLang="ja-JP" dirty="0" smtClean="0"/>
              <a:t>Activity</a:t>
            </a:r>
            <a:r>
              <a:rPr lang="ja-JP" altLang="en-US" dirty="0" smtClean="0"/>
              <a:t>のライフサイクルを理解しておくことが必要</a:t>
            </a:r>
            <a:endParaRPr kumimoji="1" lang="en-US" altLang="ja-JP" dirty="0" smtClean="0"/>
          </a:p>
        </p:txBody>
      </p:sp>
    </p:spTree>
    <p:extLst>
      <p:ext uri="{BB962C8B-B14F-4D97-AF65-F5344CB8AC3E}">
        <p14:creationId xmlns:p14="http://schemas.microsoft.com/office/powerpoint/2010/main" val="2539825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の応用例</a:t>
            </a:r>
            <a:endParaRPr kumimoji="1" lang="ja-JP" altLang="en-US" dirty="0"/>
          </a:p>
        </p:txBody>
      </p:sp>
    </p:spTree>
    <p:extLst>
      <p:ext uri="{BB962C8B-B14F-4D97-AF65-F5344CB8AC3E}">
        <p14:creationId xmlns:p14="http://schemas.microsoft.com/office/powerpoint/2010/main" val="234025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を使った製品例</a:t>
            </a:r>
            <a:endParaRPr kumimoji="1" lang="ja-JP" altLang="en-US" dirty="0"/>
          </a:p>
        </p:txBody>
      </p:sp>
      <p:pic>
        <p:nvPicPr>
          <p:cNvPr id="4" name="図 3" descr="feature-books._V402037909_.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73" y="1828157"/>
            <a:ext cx="3045648" cy="2855295"/>
          </a:xfrm>
          <a:prstGeom prst="rect">
            <a:avLst/>
          </a:prstGeom>
        </p:spPr>
      </p:pic>
      <p:sp>
        <p:nvSpPr>
          <p:cNvPr id="6" name="テキスト ボックス 5"/>
          <p:cNvSpPr txBox="1"/>
          <p:nvPr/>
        </p:nvSpPr>
        <p:spPr>
          <a:xfrm>
            <a:off x="1554851" y="4939233"/>
            <a:ext cx="1355960" cy="369332"/>
          </a:xfrm>
          <a:prstGeom prst="rect">
            <a:avLst/>
          </a:prstGeom>
          <a:noFill/>
        </p:spPr>
        <p:txBody>
          <a:bodyPr wrap="none" rtlCol="0">
            <a:spAutoFit/>
          </a:bodyPr>
          <a:lstStyle/>
          <a:p>
            <a:r>
              <a:rPr kumimoji="1" lang="en-US" altLang="ja-JP" dirty="0" smtClean="0"/>
              <a:t>Kindle Fire</a:t>
            </a:r>
            <a:endParaRPr kumimoji="1" lang="ja-JP" altLang="en-US" dirty="0"/>
          </a:p>
        </p:txBody>
      </p:sp>
      <p:sp>
        <p:nvSpPr>
          <p:cNvPr id="7" name="テキスト ボックス 6"/>
          <p:cNvSpPr txBox="1"/>
          <p:nvPr/>
        </p:nvSpPr>
        <p:spPr>
          <a:xfrm>
            <a:off x="5665940" y="5895517"/>
            <a:ext cx="1771977" cy="369332"/>
          </a:xfrm>
          <a:prstGeom prst="rect">
            <a:avLst/>
          </a:prstGeom>
          <a:noFill/>
        </p:spPr>
        <p:txBody>
          <a:bodyPr wrap="none" rtlCol="0">
            <a:spAutoFit/>
          </a:bodyPr>
          <a:lstStyle/>
          <a:p>
            <a:r>
              <a:rPr kumimoji="1" lang="en-US" altLang="ja-JP" dirty="0" err="1" smtClean="0"/>
              <a:t>enchantMOON</a:t>
            </a:r>
            <a:endParaRPr kumimoji="1" lang="ja-JP" altLang="en-US" dirty="0"/>
          </a:p>
        </p:txBody>
      </p:sp>
      <p:pic>
        <p:nvPicPr>
          <p:cNvPr id="8" name="図 7" descr="img_enchanmoon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92" y="1434551"/>
            <a:ext cx="2579009" cy="4288557"/>
          </a:xfrm>
          <a:prstGeom prst="rect">
            <a:avLst/>
          </a:prstGeom>
        </p:spPr>
      </p:pic>
    </p:spTree>
    <p:extLst>
      <p:ext uri="{BB962C8B-B14F-4D97-AF65-F5344CB8AC3E}">
        <p14:creationId xmlns:p14="http://schemas.microsoft.com/office/powerpoint/2010/main" val="2069831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ガイガーカウンタ</a:t>
            </a:r>
            <a:endParaRPr kumimoji="1" lang="ja-JP" altLang="en-US" dirty="0"/>
          </a:p>
        </p:txBody>
      </p:sp>
      <p:pic>
        <p:nvPicPr>
          <p:cNvPr id="5" name="図 4"/>
          <p:cNvPicPr>
            <a:picLocks noChangeAspect="1"/>
          </p:cNvPicPr>
          <p:nvPr/>
        </p:nvPicPr>
        <p:blipFill>
          <a:blip r:embed="rId2"/>
          <a:stretch>
            <a:fillRect/>
          </a:stretch>
        </p:blipFill>
        <p:spPr>
          <a:xfrm>
            <a:off x="1345462" y="1395174"/>
            <a:ext cx="6450411" cy="4835488"/>
          </a:xfrm>
          <a:prstGeom prst="rect">
            <a:avLst/>
          </a:prstGeom>
        </p:spPr>
      </p:pic>
      <p:sp>
        <p:nvSpPr>
          <p:cNvPr id="6" name="正方形/長方形 5"/>
          <p:cNvSpPr/>
          <p:nvPr/>
        </p:nvSpPr>
        <p:spPr>
          <a:xfrm>
            <a:off x="2192271" y="6353712"/>
            <a:ext cx="6053325" cy="369332"/>
          </a:xfrm>
          <a:prstGeom prst="rect">
            <a:avLst/>
          </a:prstGeom>
        </p:spPr>
        <p:txBody>
          <a:bodyPr wrap="square">
            <a:spAutoFit/>
          </a:bodyPr>
          <a:lstStyle/>
          <a:p>
            <a:r>
              <a:rPr lang="ja-JP" altLang="en-US" dirty="0"/>
              <a:t>株式会社シーエー </a:t>
            </a:r>
            <a:r>
              <a:rPr lang="en-US" altLang="ja-JP" u="sng" dirty="0"/>
              <a:t>http://</a:t>
            </a:r>
            <a:r>
              <a:rPr lang="en-US" altLang="ja-JP" u="sng" dirty="0" err="1"/>
              <a:t>www.computerartisan.com</a:t>
            </a:r>
            <a:r>
              <a:rPr lang="en-US" altLang="ja-JP" u="sng" dirty="0"/>
              <a:t>/</a:t>
            </a:r>
            <a:endParaRPr lang="ja-JP" altLang="en-US" dirty="0"/>
          </a:p>
        </p:txBody>
      </p:sp>
    </p:spTree>
    <p:extLst>
      <p:ext uri="{BB962C8B-B14F-4D97-AF65-F5344CB8AC3E}">
        <p14:creationId xmlns:p14="http://schemas.microsoft.com/office/powerpoint/2010/main" val="944430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ロボット</a:t>
            </a:r>
            <a:endParaRPr kumimoji="1" lang="ja-JP" altLang="en-US" dirty="0"/>
          </a:p>
        </p:txBody>
      </p:sp>
      <p:pic>
        <p:nvPicPr>
          <p:cNvPr id="4" name="図 3"/>
          <p:cNvPicPr>
            <a:picLocks noChangeAspect="1"/>
          </p:cNvPicPr>
          <p:nvPr/>
        </p:nvPicPr>
        <p:blipFill>
          <a:blip r:embed="rId2"/>
          <a:stretch>
            <a:fillRect/>
          </a:stretch>
        </p:blipFill>
        <p:spPr>
          <a:xfrm>
            <a:off x="1087225" y="1298954"/>
            <a:ext cx="6975597" cy="4725967"/>
          </a:xfrm>
          <a:prstGeom prst="rect">
            <a:avLst/>
          </a:prstGeom>
        </p:spPr>
      </p:pic>
      <p:sp>
        <p:nvSpPr>
          <p:cNvPr id="5" name="正方形/長方形 4"/>
          <p:cNvSpPr/>
          <p:nvPr/>
        </p:nvSpPr>
        <p:spPr>
          <a:xfrm>
            <a:off x="3931112" y="6304094"/>
            <a:ext cx="3956544" cy="369332"/>
          </a:xfrm>
          <a:prstGeom prst="rect">
            <a:avLst/>
          </a:prstGeom>
        </p:spPr>
        <p:txBody>
          <a:bodyPr wrap="none">
            <a:spAutoFit/>
          </a:bodyPr>
          <a:lstStyle/>
          <a:p>
            <a:r>
              <a:rPr lang="en-US" altLang="ja-JP" u="sng" dirty="0"/>
              <a:t>http://</a:t>
            </a:r>
            <a:r>
              <a:rPr lang="en-US" altLang="ja-JP" u="sng" dirty="0" err="1"/>
              <a:t>www.rt-net.jp</a:t>
            </a:r>
            <a:r>
              <a:rPr lang="en-US" altLang="ja-JP" u="sng" dirty="0"/>
              <a:t>/archives/358</a:t>
            </a:r>
            <a:endParaRPr lang="ja-JP" altLang="en-US" dirty="0"/>
          </a:p>
        </p:txBody>
      </p:sp>
    </p:spTree>
    <p:extLst>
      <p:ext uri="{BB962C8B-B14F-4D97-AF65-F5344CB8AC3E}">
        <p14:creationId xmlns:p14="http://schemas.microsoft.com/office/powerpoint/2010/main" val="175941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野菜工場</a:t>
            </a:r>
            <a:endParaRPr kumimoji="1" lang="ja-JP" altLang="en-US" dirty="0"/>
          </a:p>
        </p:txBody>
      </p:sp>
      <p:pic>
        <p:nvPicPr>
          <p:cNvPr id="4" name="図 3"/>
          <p:cNvPicPr>
            <a:picLocks noChangeAspect="1"/>
          </p:cNvPicPr>
          <p:nvPr/>
        </p:nvPicPr>
        <p:blipFill>
          <a:blip r:embed="rId2"/>
          <a:stretch>
            <a:fillRect/>
          </a:stretch>
        </p:blipFill>
        <p:spPr>
          <a:xfrm>
            <a:off x="529180" y="1369275"/>
            <a:ext cx="8089770" cy="4190569"/>
          </a:xfrm>
          <a:prstGeom prst="rect">
            <a:avLst/>
          </a:prstGeom>
        </p:spPr>
      </p:pic>
      <p:sp>
        <p:nvSpPr>
          <p:cNvPr id="5" name="正方形/長方形 4"/>
          <p:cNvSpPr/>
          <p:nvPr/>
        </p:nvSpPr>
        <p:spPr>
          <a:xfrm>
            <a:off x="2882530" y="5886560"/>
            <a:ext cx="4843507" cy="369332"/>
          </a:xfrm>
          <a:prstGeom prst="rect">
            <a:avLst/>
          </a:prstGeom>
        </p:spPr>
        <p:txBody>
          <a:bodyPr wrap="square">
            <a:spAutoFit/>
          </a:bodyPr>
          <a:lstStyle/>
          <a:p>
            <a:r>
              <a:rPr lang="en-US" altLang="ja-JP" u="sng" dirty="0"/>
              <a:t>http://</a:t>
            </a:r>
            <a:r>
              <a:rPr lang="en-US" altLang="ja-JP" u="sng" dirty="0" err="1"/>
              <a:t>sites.google.com</a:t>
            </a:r>
            <a:r>
              <a:rPr lang="en-US" altLang="ja-JP" u="sng" dirty="0"/>
              <a:t>/site/</a:t>
            </a:r>
            <a:r>
              <a:rPr lang="en-US" altLang="ja-JP" u="sng" dirty="0" err="1"/>
              <a:t>bsfarmbox</a:t>
            </a:r>
            <a:r>
              <a:rPr lang="en-US" altLang="ja-JP" u="sng" dirty="0"/>
              <a:t>/</a:t>
            </a:r>
            <a:endParaRPr lang="ja-JP" altLang="en-US" dirty="0"/>
          </a:p>
        </p:txBody>
      </p:sp>
    </p:spTree>
    <p:extLst>
      <p:ext uri="{BB962C8B-B14F-4D97-AF65-F5344CB8AC3E}">
        <p14:creationId xmlns:p14="http://schemas.microsoft.com/office/powerpoint/2010/main" val="354940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スマートハウス</a:t>
            </a:r>
            <a:endParaRPr kumimoji="1" lang="ja-JP" altLang="en-US" dirty="0"/>
          </a:p>
        </p:txBody>
      </p:sp>
      <p:pic>
        <p:nvPicPr>
          <p:cNvPr id="4" name="図 3"/>
          <p:cNvPicPr>
            <a:picLocks noChangeAspect="1"/>
          </p:cNvPicPr>
          <p:nvPr/>
        </p:nvPicPr>
        <p:blipFill>
          <a:blip r:embed="rId2"/>
          <a:stretch>
            <a:fillRect/>
          </a:stretch>
        </p:blipFill>
        <p:spPr>
          <a:xfrm>
            <a:off x="2037033" y="1250844"/>
            <a:ext cx="5067167" cy="4680763"/>
          </a:xfrm>
          <a:prstGeom prst="rect">
            <a:avLst/>
          </a:prstGeom>
        </p:spPr>
      </p:pic>
      <p:sp>
        <p:nvSpPr>
          <p:cNvPr id="5" name="正方形/長方形 4"/>
          <p:cNvSpPr/>
          <p:nvPr/>
        </p:nvSpPr>
        <p:spPr>
          <a:xfrm>
            <a:off x="2037033" y="6040510"/>
            <a:ext cx="6354077" cy="369332"/>
          </a:xfrm>
          <a:prstGeom prst="rect">
            <a:avLst/>
          </a:prstGeom>
        </p:spPr>
        <p:txBody>
          <a:bodyPr wrap="square">
            <a:spAutoFit/>
          </a:bodyPr>
          <a:lstStyle/>
          <a:p>
            <a:r>
              <a:rPr lang="en-US" altLang="ja-JP" u="sng" dirty="0"/>
              <a:t>http://</a:t>
            </a:r>
            <a:r>
              <a:rPr lang="en-US" altLang="ja-JP" u="sng" dirty="0" err="1"/>
              <a:t>www.sanyohomes.co.jp</a:t>
            </a:r>
            <a:r>
              <a:rPr lang="en-US" altLang="ja-JP" u="sng" dirty="0"/>
              <a:t>/release/20110712.html</a:t>
            </a:r>
            <a:endParaRPr lang="ja-JP" altLang="en-US" dirty="0"/>
          </a:p>
        </p:txBody>
      </p:sp>
    </p:spTree>
    <p:extLst>
      <p:ext uri="{BB962C8B-B14F-4D97-AF65-F5344CB8AC3E}">
        <p14:creationId xmlns:p14="http://schemas.microsoft.com/office/powerpoint/2010/main" val="287404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Open Accessory</a:t>
            </a:r>
            <a:endParaRPr kumimoji="1" lang="ja-JP" altLang="en-US" dirty="0"/>
          </a:p>
        </p:txBody>
      </p:sp>
      <p:pic>
        <p:nvPicPr>
          <p:cNvPr id="4" name="図 3" descr="Android-at-H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019" y="3367425"/>
            <a:ext cx="3444611" cy="2620334"/>
          </a:xfrm>
          <a:prstGeom prst="rect">
            <a:avLst/>
          </a:prstGeom>
        </p:spPr>
      </p:pic>
      <p:pic>
        <p:nvPicPr>
          <p:cNvPr id="5" name="図 4" descr="20120803adk20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235" y="1339611"/>
            <a:ext cx="3407862" cy="1787266"/>
          </a:xfrm>
          <a:prstGeom prst="rect">
            <a:avLst/>
          </a:prstGeom>
        </p:spPr>
      </p:pic>
      <p:pic>
        <p:nvPicPr>
          <p:cNvPr id="6" name="図 5" descr="16_overview.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752" y="1454910"/>
            <a:ext cx="3048000" cy="2286000"/>
          </a:xfrm>
          <a:prstGeom prst="rect">
            <a:avLst/>
          </a:prstGeom>
        </p:spPr>
      </p:pic>
      <p:sp>
        <p:nvSpPr>
          <p:cNvPr id="7" name="テキスト ボックス 6"/>
          <p:cNvSpPr txBox="1"/>
          <p:nvPr/>
        </p:nvSpPr>
        <p:spPr>
          <a:xfrm>
            <a:off x="139692" y="4156655"/>
            <a:ext cx="4570482" cy="1200329"/>
          </a:xfrm>
          <a:prstGeom prst="rect">
            <a:avLst/>
          </a:prstGeom>
          <a:noFill/>
        </p:spPr>
        <p:txBody>
          <a:bodyPr wrap="none" rtlCol="0">
            <a:spAutoFit/>
          </a:bodyPr>
          <a:lstStyle/>
          <a:p>
            <a:r>
              <a:rPr kumimoji="1" lang="en-US" altLang="ja-JP" dirty="0" smtClean="0"/>
              <a:t>Android</a:t>
            </a:r>
            <a:r>
              <a:rPr kumimoji="1" lang="ja-JP" altLang="en-US" dirty="0" smtClean="0"/>
              <a:t>に</a:t>
            </a:r>
            <a:r>
              <a:rPr kumimoji="1" lang="en-US" altLang="ja-JP" dirty="0" smtClean="0"/>
              <a:t>USB</a:t>
            </a:r>
            <a:r>
              <a:rPr kumimoji="1" lang="ja-JP" altLang="en-US" dirty="0" smtClean="0"/>
              <a:t>経由で</a:t>
            </a:r>
            <a:r>
              <a:rPr kumimoji="1" lang="en-US" altLang="ja-JP" dirty="0" err="1" smtClean="0"/>
              <a:t>Arduino</a:t>
            </a:r>
            <a:r>
              <a:rPr kumimoji="1" lang="ja-JP" altLang="en-US" dirty="0" smtClean="0"/>
              <a:t>を接続</a:t>
            </a:r>
            <a:endParaRPr kumimoji="1" lang="en-US" altLang="ja-JP" dirty="0" smtClean="0"/>
          </a:p>
          <a:p>
            <a:r>
              <a:rPr kumimoji="1" lang="ja-JP" altLang="en-US" dirty="0" smtClean="0"/>
              <a:t>することで、各種外部デバイスのセンサー</a:t>
            </a:r>
            <a:endParaRPr kumimoji="1" lang="en-US" altLang="ja-JP" dirty="0" smtClean="0"/>
          </a:p>
          <a:p>
            <a:r>
              <a:rPr kumimoji="1" lang="ja-JP" altLang="en-US" dirty="0" smtClean="0"/>
              <a:t>を利用したり、コントロールすることが</a:t>
            </a:r>
            <a:endParaRPr kumimoji="1" lang="en-US" altLang="ja-JP" dirty="0" smtClean="0"/>
          </a:p>
          <a:p>
            <a:r>
              <a:rPr kumimoji="1" lang="ja-JP" altLang="en-US" dirty="0" smtClean="0"/>
              <a:t>できる</a:t>
            </a:r>
            <a:endParaRPr kumimoji="1" lang="ja-JP" altLang="en-US" dirty="0"/>
          </a:p>
        </p:txBody>
      </p:sp>
    </p:spTree>
    <p:extLst>
      <p:ext uri="{BB962C8B-B14F-4D97-AF65-F5344CB8AC3E}">
        <p14:creationId xmlns:p14="http://schemas.microsoft.com/office/powerpoint/2010/main" val="3722481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の導入</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3600" dirty="0" smtClean="0"/>
              <a:t>生産ラインへのソリューション提案</a:t>
            </a:r>
            <a:endParaRPr kumimoji="1" lang="en-US" altLang="ja-JP" sz="3600" dirty="0" smtClean="0"/>
          </a:p>
          <a:p>
            <a:r>
              <a:rPr lang="ja-JP" altLang="en-US" sz="3600" dirty="0" smtClean="0"/>
              <a:t>生産ライン上の</a:t>
            </a:r>
            <a:r>
              <a:rPr lang="en-US" altLang="ja-JP" sz="3600" dirty="0" smtClean="0"/>
              <a:t>Win</a:t>
            </a:r>
            <a:r>
              <a:rPr lang="ja-JP" altLang="en-US" sz="3600" dirty="0" smtClean="0"/>
              <a:t>機の置き換え</a:t>
            </a:r>
            <a:endParaRPr lang="en-US" altLang="ja-JP" sz="3600" dirty="0" smtClean="0"/>
          </a:p>
          <a:p>
            <a:pPr lvl="1"/>
            <a:r>
              <a:rPr lang="ja-JP" altLang="en-US" sz="2400" dirty="0" smtClean="0"/>
              <a:t>タッチパネル</a:t>
            </a:r>
            <a:endParaRPr lang="en-US" altLang="ja-JP" sz="2400" dirty="0" smtClean="0"/>
          </a:p>
          <a:p>
            <a:pPr lvl="1"/>
            <a:r>
              <a:rPr lang="ja-JP" altLang="en-US" sz="2400" dirty="0" smtClean="0"/>
              <a:t>アプリの簡単なインストール</a:t>
            </a:r>
            <a:endParaRPr lang="en-US" altLang="ja-JP" sz="2400" dirty="0" smtClean="0"/>
          </a:p>
          <a:p>
            <a:pPr lvl="1"/>
            <a:r>
              <a:rPr lang="en-US" altLang="ja-JP" sz="2400" dirty="0" smtClean="0"/>
              <a:t>Android</a:t>
            </a:r>
            <a:r>
              <a:rPr lang="ja-JP" altLang="en-US" sz="2400" dirty="0" smtClean="0"/>
              <a:t>や</a:t>
            </a:r>
            <a:r>
              <a:rPr lang="en-US" altLang="ja-JP" sz="2400" dirty="0" smtClean="0"/>
              <a:t>iPhone</a:t>
            </a:r>
            <a:r>
              <a:rPr lang="ja-JP" altLang="en-US" sz="2400" dirty="0" smtClean="0"/>
              <a:t>などでの管理を共通化</a:t>
            </a:r>
            <a:endParaRPr lang="en-US" altLang="ja-JP" sz="2400" dirty="0" smtClean="0"/>
          </a:p>
          <a:p>
            <a:endParaRPr kumimoji="1" lang="ja-JP" altLang="en-US" sz="3600" dirty="0"/>
          </a:p>
        </p:txBody>
      </p:sp>
    </p:spTree>
    <p:extLst>
      <p:ext uri="{BB962C8B-B14F-4D97-AF65-F5344CB8AC3E}">
        <p14:creationId xmlns:p14="http://schemas.microsoft.com/office/powerpoint/2010/main" val="234692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Agenda</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4000" dirty="0" smtClean="0"/>
              <a:t>Android</a:t>
            </a:r>
            <a:r>
              <a:rPr lang="ja-JP" altLang="en-US" sz="4000" dirty="0" smtClean="0"/>
              <a:t>の概要</a:t>
            </a:r>
            <a:endParaRPr lang="en-US" altLang="ja-JP" sz="4000" dirty="0" smtClean="0"/>
          </a:p>
          <a:p>
            <a:r>
              <a:rPr lang="en-US" altLang="ja-JP" sz="4000" dirty="0" smtClean="0"/>
              <a:t>Android</a:t>
            </a:r>
            <a:r>
              <a:rPr lang="ja-JP" altLang="en-US" sz="4000" dirty="0" smtClean="0"/>
              <a:t>アプリ開発の要素</a:t>
            </a:r>
            <a:endParaRPr lang="en-US" altLang="ja-JP" sz="4000" dirty="0" smtClean="0"/>
          </a:p>
          <a:p>
            <a:r>
              <a:rPr lang="en-US" altLang="ja-JP" sz="4000" dirty="0" smtClean="0"/>
              <a:t>Android</a:t>
            </a:r>
            <a:r>
              <a:rPr lang="ja-JP" altLang="en-US" sz="4000" dirty="0" smtClean="0"/>
              <a:t>の開発環境</a:t>
            </a:r>
            <a:endParaRPr lang="en-US" altLang="ja-JP" sz="4000" dirty="0" smtClean="0"/>
          </a:p>
          <a:p>
            <a:r>
              <a:rPr lang="ja-JP" altLang="en-US" sz="4000" dirty="0" smtClean="0"/>
              <a:t>ハンズオン</a:t>
            </a:r>
            <a:endParaRPr lang="en-US" altLang="ja-JP" sz="4000" dirty="0" smtClean="0"/>
          </a:p>
          <a:p>
            <a:endParaRPr lang="en-US" altLang="ja-JP" sz="4000" dirty="0" smtClean="0"/>
          </a:p>
          <a:p>
            <a:endParaRPr kumimoji="1" lang="ja-JP" altLang="en-US" sz="4000" dirty="0"/>
          </a:p>
        </p:txBody>
      </p:sp>
    </p:spTree>
    <p:extLst>
      <p:ext uri="{BB962C8B-B14F-4D97-AF65-F5344CB8AC3E}">
        <p14:creationId xmlns:p14="http://schemas.microsoft.com/office/powerpoint/2010/main" val="2267286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O2O</a:t>
            </a:r>
            <a:r>
              <a:rPr kumimoji="1" lang="ja-JP" altLang="en-US" dirty="0" smtClean="0"/>
              <a:t>や</a:t>
            </a:r>
            <a:r>
              <a:rPr kumimoji="1" lang="en-US" altLang="ja-JP" dirty="0" smtClean="0"/>
              <a:t>M2M</a:t>
            </a:r>
            <a:r>
              <a:rPr kumimoji="1" lang="ja-JP" altLang="en-US" dirty="0" smtClean="0"/>
              <a:t>への展開</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NFC</a:t>
            </a:r>
            <a:r>
              <a:rPr kumimoji="1" lang="ja-JP" altLang="en-US" sz="3200" dirty="0" smtClean="0"/>
              <a:t>を使ったスモールビジネス</a:t>
            </a:r>
            <a:endParaRPr kumimoji="1" lang="en-US" altLang="ja-JP" sz="3200" dirty="0" smtClean="0"/>
          </a:p>
          <a:p>
            <a:r>
              <a:rPr lang="ja-JP" altLang="en-US" sz="3200" dirty="0" smtClean="0"/>
              <a:t>家電への組込み</a:t>
            </a:r>
            <a:endParaRPr lang="en-US" altLang="ja-JP" sz="3200" dirty="0" smtClean="0"/>
          </a:p>
          <a:p>
            <a:r>
              <a:rPr kumimoji="1" lang="ja-JP" altLang="en-US" sz="3200" dirty="0" smtClean="0"/>
              <a:t>センサーコントローラ</a:t>
            </a:r>
            <a:endParaRPr kumimoji="1" lang="en-US" altLang="ja-JP" sz="3200" dirty="0" smtClean="0"/>
          </a:p>
          <a:p>
            <a:r>
              <a:rPr lang="ja-JP" altLang="en-US" sz="3200" dirty="0" smtClean="0"/>
              <a:t>車載ネットワーク</a:t>
            </a:r>
            <a:endParaRPr kumimoji="1" lang="ja-JP" altLang="en-US" sz="3200" dirty="0"/>
          </a:p>
        </p:txBody>
      </p:sp>
      <p:sp>
        <p:nvSpPr>
          <p:cNvPr id="4" name="テキスト ボックス 3"/>
          <p:cNvSpPr txBox="1"/>
          <p:nvPr/>
        </p:nvSpPr>
        <p:spPr>
          <a:xfrm>
            <a:off x="5195591" y="4397203"/>
            <a:ext cx="2656534" cy="369332"/>
          </a:xfrm>
          <a:prstGeom prst="rect">
            <a:avLst/>
          </a:prstGeom>
          <a:noFill/>
        </p:spPr>
        <p:txBody>
          <a:bodyPr wrap="none" rtlCol="0">
            <a:spAutoFit/>
          </a:bodyPr>
          <a:lstStyle/>
          <a:p>
            <a:r>
              <a:rPr kumimoji="1" lang="en-US" altLang="ja-JP" dirty="0" smtClean="0"/>
              <a:t>O2O : Online to Offline</a:t>
            </a:r>
            <a:endParaRPr kumimoji="1" lang="ja-JP" altLang="en-US" dirty="0"/>
          </a:p>
        </p:txBody>
      </p:sp>
      <p:sp>
        <p:nvSpPr>
          <p:cNvPr id="5" name="テキスト ボックス 4"/>
          <p:cNvSpPr txBox="1"/>
          <p:nvPr/>
        </p:nvSpPr>
        <p:spPr>
          <a:xfrm>
            <a:off x="5195591" y="4799702"/>
            <a:ext cx="3152238" cy="369332"/>
          </a:xfrm>
          <a:prstGeom prst="rect">
            <a:avLst/>
          </a:prstGeom>
          <a:noFill/>
        </p:spPr>
        <p:txBody>
          <a:bodyPr wrap="none" rtlCol="0">
            <a:spAutoFit/>
          </a:bodyPr>
          <a:lstStyle/>
          <a:p>
            <a:r>
              <a:rPr kumimoji="1" lang="en-US" altLang="ja-JP" dirty="0" smtClean="0"/>
              <a:t>M2M : Machine to Machine</a:t>
            </a:r>
            <a:endParaRPr kumimoji="1" lang="ja-JP" altLang="en-US" dirty="0"/>
          </a:p>
        </p:txBody>
      </p:sp>
    </p:spTree>
    <p:extLst>
      <p:ext uri="{BB962C8B-B14F-4D97-AF65-F5344CB8AC3E}">
        <p14:creationId xmlns:p14="http://schemas.microsoft.com/office/powerpoint/2010/main" val="298333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のキモ</a:t>
            </a:r>
            <a:endParaRPr kumimoji="1" lang="ja-JP" altLang="en-US" dirty="0"/>
          </a:p>
        </p:txBody>
      </p:sp>
      <p:pic>
        <p:nvPicPr>
          <p:cNvPr id="4" name="図 3"/>
          <p:cNvPicPr>
            <a:picLocks noChangeAspect="1"/>
          </p:cNvPicPr>
          <p:nvPr/>
        </p:nvPicPr>
        <p:blipFill>
          <a:blip r:embed="rId2"/>
          <a:stretch>
            <a:fillRect/>
          </a:stretch>
        </p:blipFill>
        <p:spPr>
          <a:xfrm>
            <a:off x="894796" y="1510637"/>
            <a:ext cx="7357079" cy="4451342"/>
          </a:xfrm>
          <a:prstGeom prst="rect">
            <a:avLst/>
          </a:prstGeom>
        </p:spPr>
      </p:pic>
      <p:cxnSp>
        <p:nvCxnSpPr>
          <p:cNvPr id="5" name="直線矢印コネクタ 4"/>
          <p:cNvCxnSpPr/>
          <p:nvPr/>
        </p:nvCxnSpPr>
        <p:spPr>
          <a:xfrm>
            <a:off x="1580444" y="5606815"/>
            <a:ext cx="1053630" cy="0"/>
          </a:xfrm>
          <a:prstGeom prst="straightConnector1">
            <a:avLst/>
          </a:prstGeom>
          <a:ln w="3810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直線矢印コネクタ 5"/>
          <p:cNvCxnSpPr/>
          <p:nvPr/>
        </p:nvCxnSpPr>
        <p:spPr>
          <a:xfrm>
            <a:off x="6295437" y="5044252"/>
            <a:ext cx="1155230" cy="383822"/>
          </a:xfrm>
          <a:prstGeom prst="straightConnector1">
            <a:avLst/>
          </a:prstGeom>
          <a:ln w="3810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858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アーキテクチャ</a:t>
            </a:r>
            <a:endParaRPr kumimoji="1" lang="ja-JP" altLang="en-US" dirty="0"/>
          </a:p>
        </p:txBody>
      </p:sp>
      <p:cxnSp>
        <p:nvCxnSpPr>
          <p:cNvPr id="6" name="直線矢印コネクタ 5"/>
          <p:cNvCxnSpPr/>
          <p:nvPr/>
        </p:nvCxnSpPr>
        <p:spPr>
          <a:xfrm flipV="1">
            <a:off x="865932" y="2982785"/>
            <a:ext cx="548423" cy="1327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V="1">
            <a:off x="1634106" y="3136735"/>
            <a:ext cx="367159" cy="14032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flipH="1" flipV="1">
            <a:off x="2694010" y="3050138"/>
            <a:ext cx="479531" cy="1412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415620" y="2982785"/>
            <a:ext cx="1210761" cy="1557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flipH="1">
            <a:off x="3713887" y="2915432"/>
            <a:ext cx="1914670" cy="15475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a:off x="6194681" y="3050138"/>
            <a:ext cx="0" cy="12604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7177614" y="2982785"/>
            <a:ext cx="596530" cy="11161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p:nvPicPr>
        <p:blipFill>
          <a:blip r:embed="rId2"/>
          <a:stretch>
            <a:fillRect/>
          </a:stretch>
        </p:blipFill>
        <p:spPr>
          <a:xfrm>
            <a:off x="376765" y="1164913"/>
            <a:ext cx="8499231" cy="1971822"/>
          </a:xfrm>
          <a:prstGeom prst="rect">
            <a:avLst/>
          </a:prstGeom>
        </p:spPr>
      </p:pic>
      <p:pic>
        <p:nvPicPr>
          <p:cNvPr id="12" name="図 11"/>
          <p:cNvPicPr>
            <a:picLocks noChangeAspect="1"/>
          </p:cNvPicPr>
          <p:nvPr/>
        </p:nvPicPr>
        <p:blipFill>
          <a:blip r:embed="rId3"/>
          <a:stretch>
            <a:fillRect/>
          </a:stretch>
        </p:blipFill>
        <p:spPr>
          <a:xfrm>
            <a:off x="580344" y="3957515"/>
            <a:ext cx="330200" cy="1841500"/>
          </a:xfrm>
          <a:prstGeom prst="rect">
            <a:avLst/>
          </a:prstGeom>
        </p:spPr>
      </p:pic>
      <p:pic>
        <p:nvPicPr>
          <p:cNvPr id="13" name="図 12"/>
          <p:cNvPicPr>
            <a:picLocks noChangeAspect="1"/>
          </p:cNvPicPr>
          <p:nvPr/>
        </p:nvPicPr>
        <p:blipFill>
          <a:blip r:embed="rId4"/>
          <a:stretch>
            <a:fillRect/>
          </a:stretch>
        </p:blipFill>
        <p:spPr>
          <a:xfrm>
            <a:off x="1010138" y="4463005"/>
            <a:ext cx="1251392" cy="1699044"/>
          </a:xfrm>
          <a:prstGeom prst="rect">
            <a:avLst/>
          </a:prstGeom>
        </p:spPr>
      </p:pic>
      <p:pic>
        <p:nvPicPr>
          <p:cNvPr id="15" name="図 14"/>
          <p:cNvPicPr>
            <a:picLocks noChangeAspect="1"/>
          </p:cNvPicPr>
          <p:nvPr/>
        </p:nvPicPr>
        <p:blipFill>
          <a:blip r:embed="rId5"/>
          <a:stretch>
            <a:fillRect/>
          </a:stretch>
        </p:blipFill>
        <p:spPr>
          <a:xfrm>
            <a:off x="2524784" y="4310605"/>
            <a:ext cx="1781672" cy="1303434"/>
          </a:xfrm>
          <a:prstGeom prst="rect">
            <a:avLst/>
          </a:prstGeom>
        </p:spPr>
      </p:pic>
      <p:pic>
        <p:nvPicPr>
          <p:cNvPr id="17" name="図 16"/>
          <p:cNvPicPr>
            <a:picLocks noChangeAspect="1"/>
          </p:cNvPicPr>
          <p:nvPr/>
        </p:nvPicPr>
        <p:blipFill>
          <a:blip r:embed="rId6"/>
          <a:stretch>
            <a:fillRect/>
          </a:stretch>
        </p:blipFill>
        <p:spPr>
          <a:xfrm>
            <a:off x="4393223" y="4151824"/>
            <a:ext cx="1471354" cy="1462215"/>
          </a:xfrm>
          <a:prstGeom prst="rect">
            <a:avLst/>
          </a:prstGeom>
        </p:spPr>
      </p:pic>
      <p:pic>
        <p:nvPicPr>
          <p:cNvPr id="19" name="図 18"/>
          <p:cNvPicPr>
            <a:picLocks noChangeAspect="1"/>
          </p:cNvPicPr>
          <p:nvPr/>
        </p:nvPicPr>
        <p:blipFill>
          <a:blip r:embed="rId7"/>
          <a:stretch>
            <a:fillRect/>
          </a:stretch>
        </p:blipFill>
        <p:spPr>
          <a:xfrm>
            <a:off x="5864577" y="4310605"/>
            <a:ext cx="680225" cy="800265"/>
          </a:xfrm>
          <a:prstGeom prst="rect">
            <a:avLst/>
          </a:prstGeom>
        </p:spPr>
      </p:pic>
      <p:pic>
        <p:nvPicPr>
          <p:cNvPr id="21" name="図 20"/>
          <p:cNvPicPr>
            <a:picLocks noChangeAspect="1"/>
          </p:cNvPicPr>
          <p:nvPr/>
        </p:nvPicPr>
        <p:blipFill>
          <a:blip r:embed="rId7"/>
          <a:stretch>
            <a:fillRect/>
          </a:stretch>
        </p:blipFill>
        <p:spPr>
          <a:xfrm>
            <a:off x="7434031" y="4098924"/>
            <a:ext cx="680225" cy="800265"/>
          </a:xfrm>
          <a:prstGeom prst="rect">
            <a:avLst/>
          </a:prstGeom>
        </p:spPr>
      </p:pic>
    </p:spTree>
    <p:extLst>
      <p:ext uri="{BB962C8B-B14F-4D97-AF65-F5344CB8AC3E}">
        <p14:creationId xmlns:p14="http://schemas.microsoft.com/office/powerpoint/2010/main" val="24286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円/楕円 39"/>
          <p:cNvSpPr/>
          <p:nvPr/>
        </p:nvSpPr>
        <p:spPr>
          <a:xfrm>
            <a:off x="5296370" y="3105505"/>
            <a:ext cx="2972741" cy="2979206"/>
          </a:xfrm>
          <a:prstGeom prst="ellipse">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開発者の繋がり</a:t>
            </a:r>
            <a:endParaRPr kumimoji="1" lang="ja-JP" altLang="en-US" dirty="0"/>
          </a:p>
        </p:txBody>
      </p:sp>
      <p:sp>
        <p:nvSpPr>
          <p:cNvPr id="6" name="円/楕円 5"/>
          <p:cNvSpPr/>
          <p:nvPr/>
        </p:nvSpPr>
        <p:spPr>
          <a:xfrm>
            <a:off x="1430988" y="2838335"/>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社</a:t>
            </a:r>
            <a:endParaRPr kumimoji="1" lang="ja-JP" altLang="en-US" dirty="0"/>
          </a:p>
        </p:txBody>
      </p:sp>
      <p:sp>
        <p:nvSpPr>
          <p:cNvPr id="7" name="円/楕円 6"/>
          <p:cNvSpPr/>
          <p:nvPr/>
        </p:nvSpPr>
        <p:spPr>
          <a:xfrm>
            <a:off x="293512" y="4767675"/>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社</a:t>
            </a:r>
            <a:endParaRPr kumimoji="1" lang="ja-JP" altLang="en-US" dirty="0"/>
          </a:p>
        </p:txBody>
      </p:sp>
      <p:sp>
        <p:nvSpPr>
          <p:cNvPr id="8" name="円/楕円 7"/>
          <p:cNvSpPr/>
          <p:nvPr/>
        </p:nvSpPr>
        <p:spPr>
          <a:xfrm>
            <a:off x="2380076" y="4767675"/>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社</a:t>
            </a:r>
            <a:endParaRPr kumimoji="1" lang="ja-JP" altLang="en-US" dirty="0"/>
          </a:p>
        </p:txBody>
      </p:sp>
      <p:cxnSp>
        <p:nvCxnSpPr>
          <p:cNvPr id="10" name="直線矢印コネクタ 9"/>
          <p:cNvCxnSpPr>
            <a:stCxn id="7" idx="0"/>
            <a:endCxn id="6" idx="3"/>
          </p:cNvCxnSpPr>
          <p:nvPr/>
        </p:nvCxnSpPr>
        <p:spPr>
          <a:xfrm flipV="1">
            <a:off x="707438" y="3544951"/>
            <a:ext cx="844786" cy="12227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a:stCxn id="7" idx="6"/>
            <a:endCxn id="8" idx="2"/>
          </p:cNvCxnSpPr>
          <p:nvPr/>
        </p:nvCxnSpPr>
        <p:spPr>
          <a:xfrm>
            <a:off x="1121364" y="5181601"/>
            <a:ext cx="125871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stCxn id="8" idx="0"/>
            <a:endCxn id="6" idx="5"/>
          </p:cNvCxnSpPr>
          <p:nvPr/>
        </p:nvCxnSpPr>
        <p:spPr>
          <a:xfrm flipH="1" flipV="1">
            <a:off x="2137604" y="3544951"/>
            <a:ext cx="656398" cy="12227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642659" y="1711586"/>
            <a:ext cx="2339102" cy="461665"/>
          </a:xfrm>
          <a:prstGeom prst="rect">
            <a:avLst/>
          </a:prstGeom>
          <a:noFill/>
        </p:spPr>
        <p:txBody>
          <a:bodyPr wrap="none" rtlCol="0">
            <a:spAutoFit/>
          </a:bodyPr>
          <a:lstStyle/>
          <a:p>
            <a:r>
              <a:rPr kumimoji="1" lang="ja-JP" altLang="en-US" sz="2400" dirty="0" smtClean="0"/>
              <a:t>今までは会社間</a:t>
            </a:r>
            <a:endParaRPr kumimoji="1" lang="ja-JP" altLang="en-US" sz="2400" dirty="0"/>
          </a:p>
        </p:txBody>
      </p:sp>
      <p:sp>
        <p:nvSpPr>
          <p:cNvPr id="27" name="円/楕円 26"/>
          <p:cNvSpPr/>
          <p:nvPr/>
        </p:nvSpPr>
        <p:spPr>
          <a:xfrm>
            <a:off x="6343535" y="3257905"/>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者</a:t>
            </a:r>
            <a:endParaRPr kumimoji="1" lang="ja-JP" altLang="en-US" dirty="0"/>
          </a:p>
        </p:txBody>
      </p:sp>
      <p:sp>
        <p:nvSpPr>
          <p:cNvPr id="28" name="円/楕円 27"/>
          <p:cNvSpPr/>
          <p:nvPr/>
        </p:nvSpPr>
        <p:spPr>
          <a:xfrm>
            <a:off x="5619985" y="4773319"/>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者</a:t>
            </a:r>
            <a:endParaRPr kumimoji="1" lang="ja-JP" altLang="en-US" dirty="0"/>
          </a:p>
        </p:txBody>
      </p:sp>
      <p:sp>
        <p:nvSpPr>
          <p:cNvPr id="29" name="円/楕円 28"/>
          <p:cNvSpPr/>
          <p:nvPr/>
        </p:nvSpPr>
        <p:spPr>
          <a:xfrm>
            <a:off x="7050151" y="4773319"/>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者</a:t>
            </a:r>
            <a:endParaRPr kumimoji="1" lang="ja-JP" altLang="en-US" dirty="0"/>
          </a:p>
        </p:txBody>
      </p:sp>
      <p:cxnSp>
        <p:nvCxnSpPr>
          <p:cNvPr id="30" name="直線矢印コネクタ 29"/>
          <p:cNvCxnSpPr>
            <a:stCxn id="28" idx="0"/>
            <a:endCxn id="27" idx="3"/>
          </p:cNvCxnSpPr>
          <p:nvPr/>
        </p:nvCxnSpPr>
        <p:spPr>
          <a:xfrm flipV="1">
            <a:off x="6033911" y="3964521"/>
            <a:ext cx="430860" cy="808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28" idx="6"/>
            <a:endCxn id="29" idx="2"/>
          </p:cNvCxnSpPr>
          <p:nvPr/>
        </p:nvCxnSpPr>
        <p:spPr>
          <a:xfrm>
            <a:off x="6447837" y="5187245"/>
            <a:ext cx="6023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29" idx="0"/>
            <a:endCxn id="27" idx="5"/>
          </p:cNvCxnSpPr>
          <p:nvPr/>
        </p:nvCxnSpPr>
        <p:spPr>
          <a:xfrm flipH="1" flipV="1">
            <a:off x="7050151" y="3964521"/>
            <a:ext cx="413926" cy="808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5528866" y="1711586"/>
            <a:ext cx="2646878" cy="461665"/>
          </a:xfrm>
          <a:prstGeom prst="rect">
            <a:avLst/>
          </a:prstGeom>
          <a:noFill/>
        </p:spPr>
        <p:txBody>
          <a:bodyPr wrap="none" rtlCol="0">
            <a:spAutoFit/>
          </a:bodyPr>
          <a:lstStyle/>
          <a:p>
            <a:r>
              <a:rPr kumimoji="1" lang="ja-JP" altLang="en-US" sz="2400" dirty="0" smtClean="0"/>
              <a:t>これからは個人間</a:t>
            </a:r>
            <a:endParaRPr kumimoji="1" lang="ja-JP" altLang="en-US" sz="2400" dirty="0"/>
          </a:p>
        </p:txBody>
      </p:sp>
      <p:sp>
        <p:nvSpPr>
          <p:cNvPr id="41" name="円/楕円 40"/>
          <p:cNvSpPr/>
          <p:nvPr/>
        </p:nvSpPr>
        <p:spPr>
          <a:xfrm>
            <a:off x="4659610" y="2342444"/>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社</a:t>
            </a:r>
            <a:endParaRPr kumimoji="1" lang="ja-JP" altLang="en-US" dirty="0"/>
          </a:p>
        </p:txBody>
      </p:sp>
      <p:sp>
        <p:nvSpPr>
          <p:cNvPr id="42" name="円/楕円 41"/>
          <p:cNvSpPr/>
          <p:nvPr/>
        </p:nvSpPr>
        <p:spPr>
          <a:xfrm>
            <a:off x="4538374" y="6030148"/>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社</a:t>
            </a:r>
            <a:endParaRPr kumimoji="1" lang="ja-JP" altLang="en-US" dirty="0"/>
          </a:p>
        </p:txBody>
      </p:sp>
      <p:sp>
        <p:nvSpPr>
          <p:cNvPr id="43" name="円/楕円 42"/>
          <p:cNvSpPr/>
          <p:nvPr/>
        </p:nvSpPr>
        <p:spPr>
          <a:xfrm>
            <a:off x="8120475" y="2430053"/>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社</a:t>
            </a:r>
            <a:endParaRPr kumimoji="1" lang="ja-JP" altLang="en-US" dirty="0"/>
          </a:p>
        </p:txBody>
      </p:sp>
      <p:cxnSp>
        <p:nvCxnSpPr>
          <p:cNvPr id="45" name="直線矢印コネクタ 44"/>
          <p:cNvCxnSpPr>
            <a:stCxn id="40" idx="1"/>
            <a:endCxn id="41" idx="5"/>
          </p:cNvCxnSpPr>
          <p:nvPr/>
        </p:nvCxnSpPr>
        <p:spPr>
          <a:xfrm flipH="1" flipV="1">
            <a:off x="5366226" y="3049060"/>
            <a:ext cx="365492" cy="4927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40" idx="3"/>
            <a:endCxn id="42" idx="7"/>
          </p:cNvCxnSpPr>
          <p:nvPr/>
        </p:nvCxnSpPr>
        <p:spPr>
          <a:xfrm flipH="1">
            <a:off x="5244990" y="5648416"/>
            <a:ext cx="486728" cy="50296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40" idx="7"/>
            <a:endCxn id="43" idx="3"/>
          </p:cNvCxnSpPr>
          <p:nvPr/>
        </p:nvCxnSpPr>
        <p:spPr>
          <a:xfrm flipV="1">
            <a:off x="7833763" y="3136669"/>
            <a:ext cx="407948" cy="4051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12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日本</a:t>
            </a:r>
            <a:r>
              <a:rPr kumimoji="1" lang="en-US" altLang="ja-JP" dirty="0" smtClean="0"/>
              <a:t>Android</a:t>
            </a:r>
            <a:r>
              <a:rPr kumimoji="1" lang="ja-JP" altLang="en-US" dirty="0" smtClean="0"/>
              <a:t>の会</a:t>
            </a:r>
            <a:endParaRPr kumimoji="1" lang="en-US" altLang="ja-JP" dirty="0" smtClean="0"/>
          </a:p>
          <a:p>
            <a:pPr lvl="1"/>
            <a:r>
              <a:rPr lang="ja-JP" altLang="en-US" sz="2000" dirty="0" smtClean="0"/>
              <a:t>年</a:t>
            </a:r>
            <a:r>
              <a:rPr lang="en-US" altLang="ja-JP" sz="2000" dirty="0" smtClean="0"/>
              <a:t>2</a:t>
            </a:r>
            <a:r>
              <a:rPr lang="ja-JP" altLang="en-US" sz="2000" dirty="0" smtClean="0"/>
              <a:t>回のカンファレンス</a:t>
            </a:r>
            <a:endParaRPr lang="en-US" altLang="ja-JP" sz="2000" dirty="0" smtClean="0"/>
          </a:p>
          <a:p>
            <a:pPr lvl="1"/>
            <a:r>
              <a:rPr kumimoji="1" lang="ja-JP" altLang="en-US" sz="2000" dirty="0" smtClean="0"/>
              <a:t>各地方部会</a:t>
            </a:r>
            <a:endParaRPr kumimoji="1" lang="en-US" altLang="ja-JP" sz="2000" dirty="0" smtClean="0"/>
          </a:p>
          <a:p>
            <a:r>
              <a:rPr kumimoji="1" lang="ja-JP" altLang="en-US" dirty="0" smtClean="0">
                <a:latin typeface="+mj-ea"/>
                <a:ea typeface="+mj-ea"/>
              </a:rPr>
              <a:t>福井支部（支部長</a:t>
            </a:r>
            <a:r>
              <a:rPr kumimoji="1" lang="en-US" altLang="ja-JP" dirty="0" smtClean="0">
                <a:latin typeface="+mj-ea"/>
                <a:ea typeface="+mj-ea"/>
              </a:rPr>
              <a:t> </a:t>
            </a:r>
            <a:r>
              <a:rPr kumimoji="1" lang="ja-JP" altLang="en-US" dirty="0" smtClean="0">
                <a:latin typeface="+mj-ea"/>
                <a:ea typeface="+mj-ea"/>
              </a:rPr>
              <a:t>福野さん）</a:t>
            </a:r>
            <a:endParaRPr kumimoji="1" lang="en-US" altLang="ja-JP" dirty="0" smtClean="0">
              <a:latin typeface="+mj-ea"/>
              <a:ea typeface="+mj-ea"/>
            </a:endParaRPr>
          </a:p>
          <a:p>
            <a:pPr lvl="1"/>
            <a:r>
              <a:rPr lang="en-US" altLang="ja-JP" sz="2000" dirty="0" smtClean="0">
                <a:latin typeface="+mj-ea"/>
                <a:ea typeface="+mj-ea"/>
              </a:rPr>
              <a:t>Twitter : </a:t>
            </a:r>
            <a:r>
              <a:rPr lang="en-US" altLang="ja-JP" sz="2000" dirty="0" smtClean="0">
                <a:latin typeface="+mj-ea"/>
                <a:ea typeface="+mj-ea"/>
                <a:hlinkClick r:id="rId2"/>
              </a:rPr>
              <a:t>https</a:t>
            </a:r>
            <a:r>
              <a:rPr lang="en-US" altLang="ja-JP" sz="2000" dirty="0">
                <a:latin typeface="+mj-ea"/>
                <a:ea typeface="+mj-ea"/>
                <a:hlinkClick r:id="rId2"/>
              </a:rPr>
              <a:t>://twitter.com/</a:t>
            </a:r>
            <a:r>
              <a:rPr lang="en-US" altLang="ja-JP" sz="2000" dirty="0" smtClean="0">
                <a:latin typeface="+mj-ea"/>
                <a:ea typeface="+mj-ea"/>
                <a:hlinkClick r:id="rId2"/>
              </a:rPr>
              <a:t>android_fukui</a:t>
            </a:r>
            <a:endParaRPr lang="en-US" altLang="ja-JP" sz="2000" dirty="0" smtClean="0">
              <a:latin typeface="+mj-ea"/>
              <a:ea typeface="+mj-ea"/>
            </a:endParaRPr>
          </a:p>
          <a:p>
            <a:pPr lvl="1"/>
            <a:r>
              <a:rPr lang="en-US" altLang="ja-JP" sz="2000" dirty="0">
                <a:latin typeface="+mj-ea"/>
                <a:ea typeface="+mj-ea"/>
              </a:rPr>
              <a:t>Facebook : </a:t>
            </a:r>
            <a:r>
              <a:rPr lang="en-US" altLang="ja-JP" sz="2000" dirty="0">
                <a:latin typeface="+mj-ea"/>
                <a:ea typeface="+mj-ea"/>
                <a:hlinkClick r:id="rId3"/>
              </a:rPr>
              <a:t>http://www.facebook.com/groups/202615529760972</a:t>
            </a:r>
            <a:r>
              <a:rPr lang="en-US" altLang="ja-JP" sz="2000" dirty="0" smtClean="0">
                <a:latin typeface="+mj-ea"/>
                <a:ea typeface="+mj-ea"/>
                <a:hlinkClick r:id="rId3"/>
              </a:rPr>
              <a:t>/</a:t>
            </a:r>
            <a:endParaRPr lang="en-US" altLang="ja-JP" sz="2000" dirty="0" smtClean="0">
              <a:latin typeface="+mj-ea"/>
              <a:ea typeface="+mj-ea"/>
            </a:endParaRPr>
          </a:p>
          <a:p>
            <a:pPr lvl="1"/>
            <a:r>
              <a:rPr lang="ja-JP" altLang="en-US" sz="2000" dirty="0" smtClean="0">
                <a:latin typeface="+mj-ea"/>
                <a:ea typeface="+mj-ea"/>
              </a:rPr>
              <a:t>金沢支部もあります（支部長</a:t>
            </a:r>
            <a:r>
              <a:rPr lang="en-US" altLang="ja-JP" sz="2000" dirty="0" smtClean="0">
                <a:latin typeface="+mj-ea"/>
                <a:ea typeface="+mj-ea"/>
              </a:rPr>
              <a:t> </a:t>
            </a:r>
            <a:r>
              <a:rPr lang="ja-JP" altLang="en-US" sz="2000" dirty="0" smtClean="0">
                <a:latin typeface="+mj-ea"/>
                <a:ea typeface="+mj-ea"/>
              </a:rPr>
              <a:t>きんねこさん）</a:t>
            </a:r>
            <a:endParaRPr lang="en-US" altLang="ja-JP" sz="2000" dirty="0" smtClean="0">
              <a:latin typeface="+mj-ea"/>
              <a:ea typeface="+mj-ea"/>
            </a:endParaRPr>
          </a:p>
        </p:txBody>
      </p:sp>
    </p:spTree>
    <p:extLst>
      <p:ext uri="{BB962C8B-B14F-4D97-AF65-F5344CB8AC3E}">
        <p14:creationId xmlns:p14="http://schemas.microsoft.com/office/powerpoint/2010/main" val="61408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の開発</a:t>
            </a:r>
            <a:endParaRPr kumimoji="1" lang="ja-JP" altLang="en-US" dirty="0"/>
          </a:p>
        </p:txBody>
      </p:sp>
    </p:spTree>
    <p:extLst>
      <p:ext uri="{BB962C8B-B14F-4D97-AF65-F5344CB8AC3E}">
        <p14:creationId xmlns:p14="http://schemas.microsoft.com/office/powerpoint/2010/main" val="3794694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開発に必要な機材</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開発マシン</a:t>
            </a:r>
            <a:endParaRPr kumimoji="1" lang="en-US" altLang="ja-JP" dirty="0" smtClean="0"/>
          </a:p>
          <a:p>
            <a:pPr lvl="1"/>
            <a:r>
              <a:rPr lang="en-US" altLang="ja-JP" sz="1800" dirty="0" err="1" smtClean="0"/>
              <a:t>WindowsXP</a:t>
            </a:r>
            <a:r>
              <a:rPr lang="ja-JP" altLang="en-US" sz="1800" dirty="0" smtClean="0"/>
              <a:t>以降</a:t>
            </a:r>
            <a:endParaRPr lang="en-US" altLang="ja-JP" sz="1800" dirty="0" smtClean="0"/>
          </a:p>
          <a:p>
            <a:pPr lvl="1"/>
            <a:r>
              <a:rPr kumimoji="1" lang="en-US" altLang="ja-JP" sz="1800" dirty="0" smtClean="0"/>
              <a:t>Macintosh</a:t>
            </a:r>
          </a:p>
          <a:p>
            <a:pPr lvl="1"/>
            <a:r>
              <a:rPr lang="en-US" altLang="ja-JP" sz="1800" dirty="0" smtClean="0"/>
              <a:t>Linux</a:t>
            </a:r>
          </a:p>
          <a:p>
            <a:r>
              <a:rPr kumimoji="1" lang="ja-JP" altLang="en-US" dirty="0" smtClean="0"/>
              <a:t>開発ツール</a:t>
            </a:r>
            <a:endParaRPr kumimoji="1" lang="en-US" altLang="ja-JP" dirty="0" smtClean="0"/>
          </a:p>
          <a:p>
            <a:pPr lvl="1"/>
            <a:r>
              <a:rPr lang="en-US" altLang="ja-JP" sz="1800" dirty="0" smtClean="0"/>
              <a:t>eclipse(ADT bundle</a:t>
            </a:r>
            <a:r>
              <a:rPr lang="ja-JP" altLang="en-US" sz="1800" dirty="0" smtClean="0"/>
              <a:t>版</a:t>
            </a:r>
            <a:r>
              <a:rPr lang="en-US" altLang="ja-JP" sz="1800" dirty="0" smtClean="0"/>
              <a:t>)</a:t>
            </a:r>
          </a:p>
          <a:p>
            <a:r>
              <a:rPr lang="ja-JP" altLang="en-US" sz="2600" dirty="0" smtClean="0"/>
              <a:t>必要な</a:t>
            </a:r>
            <a:r>
              <a:rPr lang="en-US" altLang="ja-JP" sz="2600" dirty="0" smtClean="0"/>
              <a:t>SDK</a:t>
            </a:r>
          </a:p>
          <a:p>
            <a:pPr lvl="1"/>
            <a:r>
              <a:rPr lang="en-US" altLang="ja-JP" sz="1800" dirty="0" smtClean="0"/>
              <a:t>Android SDK</a:t>
            </a:r>
          </a:p>
          <a:p>
            <a:pPr lvl="1"/>
            <a:r>
              <a:rPr lang="en-US" altLang="ja-JP" sz="1800" dirty="0" smtClean="0"/>
              <a:t>JDK(Java Development Kit)</a:t>
            </a:r>
          </a:p>
          <a:p>
            <a:pPr lvl="1"/>
            <a:r>
              <a:rPr lang="en-US" altLang="ja-JP" sz="1800" dirty="0" smtClean="0"/>
              <a:t>ADT(Android Development Tools)</a:t>
            </a:r>
          </a:p>
          <a:p>
            <a:pPr lvl="1"/>
            <a:r>
              <a:rPr lang="en-US" altLang="ja-JP" sz="1800" dirty="0" smtClean="0"/>
              <a:t>Android Studio(</a:t>
            </a:r>
            <a:r>
              <a:rPr lang="ja-JP" altLang="en-US" sz="1800" dirty="0" smtClean="0"/>
              <a:t>まだ不安定</a:t>
            </a:r>
            <a:r>
              <a:rPr lang="en-US" altLang="ja-JP" sz="1800" dirty="0" smtClean="0"/>
              <a:t>…)</a:t>
            </a:r>
          </a:p>
          <a:p>
            <a:r>
              <a:rPr kumimoji="1" lang="ja-JP" altLang="en-US" dirty="0" smtClean="0"/>
              <a:t>開発言語</a:t>
            </a:r>
            <a:endParaRPr kumimoji="1" lang="en-US" altLang="ja-JP" dirty="0" smtClean="0"/>
          </a:p>
          <a:p>
            <a:pPr lvl="1"/>
            <a:r>
              <a:rPr lang="en-US" altLang="ja-JP" sz="1800" dirty="0" smtClean="0"/>
              <a:t>Java</a:t>
            </a:r>
          </a:p>
          <a:p>
            <a:pPr lvl="1"/>
            <a:r>
              <a:rPr kumimoji="1" lang="en-US" altLang="ja-JP" sz="1800" dirty="0" smtClean="0"/>
              <a:t>C/C++(Native</a:t>
            </a:r>
            <a:r>
              <a:rPr kumimoji="1" lang="ja-JP" altLang="en-US" sz="1800" dirty="0" smtClean="0"/>
              <a:t>開発</a:t>
            </a:r>
            <a:r>
              <a:rPr kumimoji="1" lang="en-US" altLang="ja-JP" sz="1800" dirty="0" smtClean="0"/>
              <a:t>)</a:t>
            </a:r>
            <a:endParaRPr kumimoji="1" lang="ja-JP" altLang="en-US" sz="1800" dirty="0"/>
          </a:p>
        </p:txBody>
      </p:sp>
      <p:sp>
        <p:nvSpPr>
          <p:cNvPr id="5" name="テキスト ボックス 4"/>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02-03</a:t>
            </a:r>
            <a:endParaRPr kumimoji="1" lang="ja-JP" altLang="en-US" sz="1400" dirty="0"/>
          </a:p>
        </p:txBody>
      </p:sp>
    </p:spTree>
    <p:extLst>
      <p:ext uri="{BB962C8B-B14F-4D97-AF65-F5344CB8AC3E}">
        <p14:creationId xmlns:p14="http://schemas.microsoft.com/office/powerpoint/2010/main" val="287680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の開発スタイル</a:t>
            </a:r>
            <a:endParaRPr kumimoji="1" lang="ja-JP" altLang="en-US" dirty="0"/>
          </a:p>
        </p:txBody>
      </p:sp>
      <p:pic>
        <p:nvPicPr>
          <p:cNvPr id="5" name="図 4" descr="eclipse_indi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912" y="2470478"/>
            <a:ext cx="2574591" cy="1663582"/>
          </a:xfrm>
          <a:prstGeom prst="rect">
            <a:avLst/>
          </a:prstGeom>
        </p:spPr>
      </p:pic>
      <p:pic>
        <p:nvPicPr>
          <p:cNvPr id="6" name="図 5"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496" y="1392296"/>
            <a:ext cx="1270001" cy="1524001"/>
          </a:xfrm>
          <a:prstGeom prst="rect">
            <a:avLst/>
          </a:prstGeom>
        </p:spPr>
      </p:pic>
      <p:pic>
        <p:nvPicPr>
          <p:cNvPr id="7" name="図 6" descr="ics-emulator-540x498.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496" y="3951113"/>
            <a:ext cx="2468595" cy="2276593"/>
          </a:xfrm>
          <a:prstGeom prst="rect">
            <a:avLst/>
          </a:prstGeom>
        </p:spPr>
      </p:pic>
      <p:cxnSp>
        <p:nvCxnSpPr>
          <p:cNvPr id="9" name="直線矢印コネクタ 8"/>
          <p:cNvCxnSpPr/>
          <p:nvPr/>
        </p:nvCxnSpPr>
        <p:spPr>
          <a:xfrm flipV="1">
            <a:off x="3487892" y="2445927"/>
            <a:ext cx="2749219" cy="404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487892" y="3678296"/>
            <a:ext cx="2526604" cy="937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969254" y="1922706"/>
            <a:ext cx="2518638" cy="523220"/>
          </a:xfrm>
          <a:prstGeom prst="rect">
            <a:avLst/>
          </a:prstGeom>
          <a:noFill/>
        </p:spPr>
        <p:txBody>
          <a:bodyPr wrap="none" rtlCol="0">
            <a:spAutoFit/>
          </a:bodyPr>
          <a:lstStyle/>
          <a:p>
            <a:r>
              <a:rPr kumimoji="1" lang="ja-JP" altLang="en-US" sz="1400" dirty="0" smtClean="0"/>
              <a:t>・</a:t>
            </a:r>
            <a:r>
              <a:rPr kumimoji="1" lang="en-US" altLang="ja-JP" sz="1400" dirty="0" smtClean="0"/>
              <a:t>eclipse</a:t>
            </a:r>
            <a:r>
              <a:rPr kumimoji="1" lang="ja-JP" altLang="en-US" sz="1400" dirty="0" smtClean="0"/>
              <a:t>上でコードを書く</a:t>
            </a:r>
            <a:endParaRPr kumimoji="1" lang="en-US" altLang="ja-JP" sz="1400" dirty="0" smtClean="0"/>
          </a:p>
          <a:p>
            <a:r>
              <a:rPr kumimoji="1" lang="ja-JP" altLang="en-US" sz="1400" dirty="0" smtClean="0"/>
              <a:t>・ビルドしてバイナリを作成</a:t>
            </a:r>
            <a:endParaRPr kumimoji="1" lang="ja-JP" altLang="en-US" sz="1400" dirty="0"/>
          </a:p>
        </p:txBody>
      </p:sp>
      <p:sp>
        <p:nvSpPr>
          <p:cNvPr id="13" name="テキスト ボックス 12"/>
          <p:cNvSpPr txBox="1"/>
          <p:nvPr/>
        </p:nvSpPr>
        <p:spPr>
          <a:xfrm>
            <a:off x="4616154" y="1720716"/>
            <a:ext cx="1620957" cy="307777"/>
          </a:xfrm>
          <a:prstGeom prst="rect">
            <a:avLst/>
          </a:prstGeom>
          <a:noFill/>
        </p:spPr>
        <p:txBody>
          <a:bodyPr wrap="none" rtlCol="0">
            <a:spAutoFit/>
          </a:bodyPr>
          <a:lstStyle/>
          <a:p>
            <a:r>
              <a:rPr kumimoji="1" lang="ja-JP" altLang="en-US" sz="1400" dirty="0" smtClean="0"/>
              <a:t>実機でのデバッグ</a:t>
            </a:r>
            <a:endParaRPr kumimoji="1" lang="en-US" altLang="ja-JP" sz="1400" dirty="0" smtClean="0"/>
          </a:p>
        </p:txBody>
      </p:sp>
      <p:sp>
        <p:nvSpPr>
          <p:cNvPr id="16" name="テキスト ボックス 15"/>
          <p:cNvSpPr txBox="1"/>
          <p:nvPr/>
        </p:nvSpPr>
        <p:spPr>
          <a:xfrm>
            <a:off x="6114946" y="3536367"/>
            <a:ext cx="2339102" cy="307777"/>
          </a:xfrm>
          <a:prstGeom prst="rect">
            <a:avLst/>
          </a:prstGeom>
          <a:noFill/>
        </p:spPr>
        <p:txBody>
          <a:bodyPr wrap="none" rtlCol="0">
            <a:spAutoFit/>
          </a:bodyPr>
          <a:lstStyle/>
          <a:p>
            <a:r>
              <a:rPr kumimoji="1" lang="ja-JP" altLang="en-US" sz="1400" dirty="0" smtClean="0"/>
              <a:t>エミュレータでのデバッグ</a:t>
            </a:r>
            <a:endParaRPr kumimoji="1" lang="en-US" altLang="ja-JP" sz="1400" dirty="0" smtClean="0"/>
          </a:p>
        </p:txBody>
      </p:sp>
      <p:pic>
        <p:nvPicPr>
          <p:cNvPr id="17" name="図 16" descr="google_play_logo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7892" y="5099675"/>
            <a:ext cx="2121936" cy="1591452"/>
          </a:xfrm>
          <a:prstGeom prst="rect">
            <a:avLst/>
          </a:prstGeom>
        </p:spPr>
      </p:pic>
      <p:cxnSp>
        <p:nvCxnSpPr>
          <p:cNvPr id="18" name="直線矢印コネクタ 17"/>
          <p:cNvCxnSpPr>
            <a:stCxn id="19" idx="0"/>
            <a:endCxn id="17" idx="1"/>
          </p:cNvCxnSpPr>
          <p:nvPr/>
        </p:nvCxnSpPr>
        <p:spPr>
          <a:xfrm>
            <a:off x="1913202" y="5888238"/>
            <a:ext cx="1574690" cy="7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1 つの角を切り取った四角形 18"/>
          <p:cNvSpPr/>
          <p:nvPr/>
        </p:nvSpPr>
        <p:spPr>
          <a:xfrm>
            <a:off x="1006858" y="5351215"/>
            <a:ext cx="906344" cy="1074045"/>
          </a:xfrm>
          <a:prstGeom prst="snip1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apk</a:t>
            </a:r>
            <a:endParaRPr kumimoji="1" lang="ja-JP" altLang="en-US" dirty="0">
              <a:solidFill>
                <a:schemeClr val="tx1"/>
              </a:solidFill>
            </a:endParaRPr>
          </a:p>
        </p:txBody>
      </p:sp>
      <p:cxnSp>
        <p:nvCxnSpPr>
          <p:cNvPr id="21" name="直線矢印コネクタ 20"/>
          <p:cNvCxnSpPr>
            <a:endCxn id="19" idx="3"/>
          </p:cNvCxnSpPr>
          <p:nvPr/>
        </p:nvCxnSpPr>
        <p:spPr>
          <a:xfrm>
            <a:off x="1460030" y="4134060"/>
            <a:ext cx="0" cy="12171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2021591" y="5197326"/>
            <a:ext cx="2518638" cy="307777"/>
          </a:xfrm>
          <a:prstGeom prst="rect">
            <a:avLst/>
          </a:prstGeom>
          <a:noFill/>
        </p:spPr>
        <p:txBody>
          <a:bodyPr wrap="none" rtlCol="0">
            <a:spAutoFit/>
          </a:bodyPr>
          <a:lstStyle/>
          <a:p>
            <a:r>
              <a:rPr kumimoji="1" lang="ja-JP" altLang="en-US" sz="1400" dirty="0" smtClean="0"/>
              <a:t>バイナリに署名を付けて公開</a:t>
            </a:r>
            <a:endParaRPr kumimoji="1" lang="en-US" altLang="ja-JP" sz="1400" dirty="0" smtClean="0"/>
          </a:p>
        </p:txBody>
      </p:sp>
    </p:spTree>
    <p:extLst>
      <p:ext uri="{BB962C8B-B14F-4D97-AF65-F5344CB8AC3E}">
        <p14:creationId xmlns:p14="http://schemas.microsoft.com/office/powerpoint/2010/main" val="170435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51h8KCeHh3L._SS500_.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57" y="2295407"/>
            <a:ext cx="3715926" cy="3715926"/>
          </a:xfrm>
          <a:prstGeom prst="rect">
            <a:avLst/>
          </a:prstGeom>
        </p:spPr>
      </p:pic>
      <p:sp>
        <p:nvSpPr>
          <p:cNvPr id="2" name="タイトル 1"/>
          <p:cNvSpPr>
            <a:spLocks noGrp="1"/>
          </p:cNvSpPr>
          <p:nvPr>
            <p:ph type="title"/>
          </p:nvPr>
        </p:nvSpPr>
        <p:spPr/>
        <p:txBody>
          <a:bodyPr/>
          <a:lstStyle/>
          <a:p>
            <a:r>
              <a:rPr kumimoji="1" lang="ja-JP" altLang="en-US" dirty="0" smtClean="0"/>
              <a:t>参考書</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今回のハンズオンを下記の書籍を参考に作成しました</a:t>
            </a:r>
            <a:endParaRPr kumimoji="1" lang="ja-JP" altLang="en-US" dirty="0"/>
          </a:p>
        </p:txBody>
      </p:sp>
      <p:sp>
        <p:nvSpPr>
          <p:cNvPr id="4" name="テキスト ボックス 3"/>
          <p:cNvSpPr txBox="1"/>
          <p:nvPr/>
        </p:nvSpPr>
        <p:spPr>
          <a:xfrm>
            <a:off x="4477711" y="2110741"/>
            <a:ext cx="2785588" cy="369332"/>
          </a:xfrm>
          <a:prstGeom prst="rect">
            <a:avLst/>
          </a:prstGeom>
          <a:noFill/>
        </p:spPr>
        <p:txBody>
          <a:bodyPr wrap="none" rtlCol="0">
            <a:spAutoFit/>
          </a:bodyPr>
          <a:lstStyle/>
          <a:p>
            <a:r>
              <a:rPr kumimoji="1" lang="en-US" altLang="ja-JP" dirty="0">
                <a:hlinkClick r:id="rId3"/>
              </a:rPr>
              <a:t>http://</a:t>
            </a:r>
            <a:r>
              <a:rPr kumimoji="1" lang="en-US" altLang="ja-JP" dirty="0" err="1">
                <a:hlinkClick r:id="rId3"/>
              </a:rPr>
              <a:t>amzn.to</a:t>
            </a:r>
            <a:r>
              <a:rPr kumimoji="1" lang="en-US" altLang="ja-JP" dirty="0">
                <a:hlinkClick r:id="rId3"/>
              </a:rPr>
              <a:t>/</a:t>
            </a:r>
            <a:r>
              <a:rPr kumimoji="1" lang="en-US" altLang="ja-JP" dirty="0" err="1">
                <a:hlinkClick r:id="rId3"/>
              </a:rPr>
              <a:t>VyEhdq</a:t>
            </a:r>
            <a:endParaRPr kumimoji="1" lang="ja-JP" altLang="en-US" dirty="0"/>
          </a:p>
        </p:txBody>
      </p:sp>
      <p:sp>
        <p:nvSpPr>
          <p:cNvPr id="5" name="テキスト ボックス 4"/>
          <p:cNvSpPr txBox="1"/>
          <p:nvPr/>
        </p:nvSpPr>
        <p:spPr>
          <a:xfrm>
            <a:off x="3970789" y="3169672"/>
            <a:ext cx="5071145" cy="369332"/>
          </a:xfrm>
          <a:prstGeom prst="rect">
            <a:avLst/>
          </a:prstGeom>
          <a:noFill/>
        </p:spPr>
        <p:txBody>
          <a:bodyPr wrap="none" rtlCol="0">
            <a:spAutoFit/>
          </a:bodyPr>
          <a:lstStyle/>
          <a:p>
            <a:r>
              <a:rPr kumimoji="1" lang="ja-JP" altLang="en-US" dirty="0" smtClean="0"/>
              <a:t>サンプルソースとこの資料は</a:t>
            </a:r>
            <a:r>
              <a:rPr kumimoji="1" lang="en-US" altLang="ja-JP" dirty="0" err="1" smtClean="0"/>
              <a:t>Github</a:t>
            </a:r>
            <a:r>
              <a:rPr kumimoji="1" lang="ja-JP" altLang="en-US" dirty="0" smtClean="0"/>
              <a:t>にあります</a:t>
            </a:r>
            <a:endParaRPr kumimoji="1" lang="ja-JP" altLang="en-US" dirty="0"/>
          </a:p>
        </p:txBody>
      </p:sp>
      <p:sp>
        <p:nvSpPr>
          <p:cNvPr id="6" name="テキスト ボックス 5"/>
          <p:cNvSpPr txBox="1"/>
          <p:nvPr/>
        </p:nvSpPr>
        <p:spPr>
          <a:xfrm>
            <a:off x="3970789" y="3539004"/>
            <a:ext cx="5173211" cy="369332"/>
          </a:xfrm>
          <a:prstGeom prst="rect">
            <a:avLst/>
          </a:prstGeom>
          <a:noFill/>
        </p:spPr>
        <p:txBody>
          <a:bodyPr wrap="none" rtlCol="0">
            <a:spAutoFit/>
          </a:bodyPr>
          <a:lstStyle/>
          <a:p>
            <a:r>
              <a:rPr kumimoji="1" lang="en-US" altLang="ja-JP" dirty="0">
                <a:hlinkClick r:id="rId4"/>
              </a:rPr>
              <a:t>https://</a:t>
            </a:r>
            <a:r>
              <a:rPr kumimoji="1" lang="en-US" altLang="ja-JP" dirty="0" err="1">
                <a:hlinkClick r:id="rId4"/>
              </a:rPr>
              <a:t>github.com</a:t>
            </a:r>
            <a:r>
              <a:rPr kumimoji="1" lang="en-US" altLang="ja-JP" dirty="0">
                <a:hlinkClick r:id="rId4"/>
              </a:rPr>
              <a:t>/</a:t>
            </a:r>
            <a:r>
              <a:rPr kumimoji="1" lang="en-US" altLang="ja-JP" dirty="0" err="1">
                <a:hlinkClick r:id="rId4"/>
              </a:rPr>
              <a:t>tomovwgti</a:t>
            </a:r>
            <a:r>
              <a:rPr kumimoji="1" lang="en-US" altLang="ja-JP" dirty="0">
                <a:hlinkClick r:id="rId4"/>
              </a:rPr>
              <a:t>/</a:t>
            </a:r>
            <a:r>
              <a:rPr kumimoji="1" lang="en-US" altLang="ja-JP" dirty="0" err="1">
                <a:hlinkClick r:id="rId4"/>
              </a:rPr>
              <a:t>FukuiSeminar</a:t>
            </a:r>
            <a:endParaRPr kumimoji="1" lang="ja-JP" altLang="en-US" dirty="0"/>
          </a:p>
        </p:txBody>
      </p:sp>
    </p:spTree>
    <p:extLst>
      <p:ext uri="{BB962C8B-B14F-4D97-AF65-F5344CB8AC3E}">
        <p14:creationId xmlns:p14="http://schemas.microsoft.com/office/powerpoint/2010/main" val="56209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Studio</a:t>
            </a:r>
            <a:endParaRPr kumimoji="1" lang="ja-JP" altLang="en-US" dirty="0"/>
          </a:p>
        </p:txBody>
      </p:sp>
      <p:pic>
        <p:nvPicPr>
          <p:cNvPr id="9" name="図 8" descr="studio_splash-660x49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923" y="1600200"/>
            <a:ext cx="4943231" cy="3707423"/>
          </a:xfrm>
          <a:prstGeom prst="rect">
            <a:avLst/>
          </a:prstGeom>
        </p:spPr>
      </p:pic>
    </p:spTree>
    <p:extLst>
      <p:ext uri="{BB962C8B-B14F-4D97-AF65-F5344CB8AC3E}">
        <p14:creationId xmlns:p14="http://schemas.microsoft.com/office/powerpoint/2010/main" val="382910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の概要</a:t>
            </a:r>
            <a:endParaRPr kumimoji="1" lang="ja-JP" altLang="en-US" dirty="0"/>
          </a:p>
        </p:txBody>
      </p:sp>
    </p:spTree>
    <p:extLst>
      <p:ext uri="{BB962C8B-B14F-4D97-AF65-F5344CB8AC3E}">
        <p14:creationId xmlns:p14="http://schemas.microsoft.com/office/powerpoint/2010/main" val="39321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Studio</a:t>
            </a:r>
            <a:endParaRPr kumimoji="1" lang="ja-JP" altLang="en-US" dirty="0"/>
          </a:p>
        </p:txBody>
      </p:sp>
      <p:sp>
        <p:nvSpPr>
          <p:cNvPr id="3" name="コンテンツ プレースホルダー 2"/>
          <p:cNvSpPr>
            <a:spLocks noGrp="1"/>
          </p:cNvSpPr>
          <p:nvPr>
            <p:ph idx="1"/>
          </p:nvPr>
        </p:nvSpPr>
        <p:spPr>
          <a:xfrm>
            <a:off x="569356" y="1600201"/>
            <a:ext cx="8117443" cy="3987800"/>
          </a:xfrm>
        </p:spPr>
        <p:txBody>
          <a:bodyPr/>
          <a:lstStyle/>
          <a:p>
            <a:r>
              <a:rPr lang="en-US" altLang="ja-JP" dirty="0" err="1" smtClean="0"/>
              <a:t>JetBRAINS</a:t>
            </a:r>
            <a:r>
              <a:rPr lang="ja-JP" altLang="en-US" dirty="0" smtClean="0"/>
              <a:t>の</a:t>
            </a:r>
            <a:r>
              <a:rPr lang="en-US" altLang="ja-JP" dirty="0" smtClean="0"/>
              <a:t> </a:t>
            </a:r>
            <a:r>
              <a:rPr lang="en-US" altLang="ja-JP" dirty="0" err="1" smtClean="0"/>
              <a:t>IntelliJ</a:t>
            </a:r>
            <a:r>
              <a:rPr lang="en-US" altLang="ja-JP" dirty="0" smtClean="0"/>
              <a:t> IDEA</a:t>
            </a:r>
            <a:r>
              <a:rPr lang="ja-JP" altLang="en-US" dirty="0" smtClean="0"/>
              <a:t>がベース</a:t>
            </a:r>
            <a:endParaRPr lang="en-US" altLang="ja-JP" dirty="0" smtClean="0"/>
          </a:p>
          <a:p>
            <a:pPr lvl="1"/>
            <a:r>
              <a:rPr lang="en-US" altLang="ja-JP" dirty="0">
                <a:hlinkClick r:id="rId2"/>
              </a:rPr>
              <a:t>http://www.jetbrains.com/idea</a:t>
            </a:r>
            <a:r>
              <a:rPr lang="en-US" altLang="ja-JP" dirty="0" smtClean="0">
                <a:hlinkClick r:id="rId2"/>
              </a:rPr>
              <a:t>/</a:t>
            </a:r>
            <a:endParaRPr lang="en-US" altLang="ja-JP" dirty="0" smtClean="0"/>
          </a:p>
          <a:p>
            <a:r>
              <a:rPr kumimoji="1" lang="ja-JP" altLang="en-US" dirty="0" smtClean="0"/>
              <a:t>ビルドシステムが「</a:t>
            </a:r>
            <a:r>
              <a:rPr kumimoji="1" lang="en-US" altLang="ja-JP" dirty="0" err="1" smtClean="0"/>
              <a:t>gradle</a:t>
            </a:r>
            <a:r>
              <a:rPr kumimoji="1" lang="ja-JP" altLang="en-US" dirty="0" smtClean="0"/>
              <a:t>」に（いずれ）なる</a:t>
            </a:r>
            <a:endParaRPr kumimoji="1" lang="en-US" altLang="ja-JP" dirty="0" smtClean="0"/>
          </a:p>
          <a:p>
            <a:r>
              <a:rPr lang="ja-JP" altLang="en-US" dirty="0" smtClean="0"/>
              <a:t>画面の</a:t>
            </a:r>
            <a:r>
              <a:rPr lang="en-US" altLang="ja-JP" dirty="0" smtClean="0"/>
              <a:t>UI</a:t>
            </a:r>
            <a:r>
              <a:rPr lang="ja-JP" altLang="en-US" dirty="0" smtClean="0"/>
              <a:t>作成が楽になりそう</a:t>
            </a:r>
            <a:endParaRPr lang="en-US" altLang="ja-JP" dirty="0" smtClean="0"/>
          </a:p>
          <a:p>
            <a:r>
              <a:rPr kumimoji="1" lang="ja-JP" altLang="en-US" dirty="0" smtClean="0"/>
              <a:t>まだ</a:t>
            </a:r>
            <a:r>
              <a:rPr kumimoji="1" lang="en-US" altLang="ja-JP" dirty="0" err="1" smtClean="0"/>
              <a:t>GoogleIO</a:t>
            </a:r>
            <a:r>
              <a:rPr kumimoji="1" lang="en-US" altLang="ja-JP" dirty="0" smtClean="0"/>
              <a:t> developer preview</a:t>
            </a:r>
            <a:r>
              <a:rPr kumimoji="1" lang="ja-JP" altLang="en-US" dirty="0" smtClean="0"/>
              <a:t>版で地雷多し</a:t>
            </a:r>
            <a:endParaRPr kumimoji="1" lang="en-US" altLang="ja-JP" dirty="0" smtClean="0"/>
          </a:p>
          <a:p>
            <a:r>
              <a:rPr lang="ja-JP" altLang="en-US" dirty="0" smtClean="0"/>
              <a:t>ちょっと使ってみたところ、</a:t>
            </a:r>
            <a:r>
              <a:rPr lang="en-US" altLang="ja-JP" dirty="0" smtClean="0"/>
              <a:t>eclipse</a:t>
            </a:r>
            <a:r>
              <a:rPr lang="ja-JP" altLang="en-US" dirty="0" smtClean="0"/>
              <a:t>とくらべてそれほど違和感はない印象</a:t>
            </a:r>
            <a:endParaRPr lang="en-US" altLang="ja-JP" dirty="0" smtClean="0"/>
          </a:p>
          <a:p>
            <a:r>
              <a:rPr kumimoji="1" lang="ja-JP" altLang="en-US" dirty="0" smtClean="0"/>
              <a:t>今回は</a:t>
            </a:r>
            <a:r>
              <a:rPr kumimoji="1" lang="en-US" altLang="ja-JP" dirty="0" smtClean="0"/>
              <a:t>Android Studio</a:t>
            </a:r>
            <a:r>
              <a:rPr kumimoji="1" lang="ja-JP" altLang="en-US" dirty="0" smtClean="0"/>
              <a:t>ではなく</a:t>
            </a:r>
            <a:r>
              <a:rPr lang="en-US" altLang="ja-JP" dirty="0" smtClean="0"/>
              <a:t>ADT Bundle</a:t>
            </a:r>
            <a:r>
              <a:rPr lang="ja-JP" altLang="en-US" dirty="0" smtClean="0"/>
              <a:t>でやります</a:t>
            </a:r>
            <a:endParaRPr kumimoji="1" lang="ja-JP" altLang="en-US" dirty="0"/>
          </a:p>
        </p:txBody>
      </p:sp>
    </p:spTree>
    <p:extLst>
      <p:ext uri="{BB962C8B-B14F-4D97-AF65-F5344CB8AC3E}">
        <p14:creationId xmlns:p14="http://schemas.microsoft.com/office/powerpoint/2010/main" val="1983419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初めての</a:t>
            </a:r>
            <a:r>
              <a:rPr kumimoji="1" lang="en-US" altLang="ja-JP" dirty="0" err="1" smtClean="0"/>
              <a:t>HelloWorld</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05-01</a:t>
            </a:r>
            <a:endParaRPr kumimoji="1" lang="ja-JP" altLang="en-US" sz="1400" dirty="0"/>
          </a:p>
        </p:txBody>
      </p:sp>
    </p:spTree>
    <p:extLst>
      <p:ext uri="{BB962C8B-B14F-4D97-AF65-F5344CB8AC3E}">
        <p14:creationId xmlns:p14="http://schemas.microsoft.com/office/powerpoint/2010/main" val="1714174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その前に設定を確認</a:t>
            </a:r>
            <a:endParaRPr kumimoji="1" lang="ja-JP" altLang="en-US" dirty="0"/>
          </a:p>
        </p:txBody>
      </p:sp>
      <p:pic>
        <p:nvPicPr>
          <p:cNvPr id="4" name="図 3" descr="スクリーンショット 2012-10-29 21.1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41" y="1242719"/>
            <a:ext cx="5815051" cy="4957704"/>
          </a:xfrm>
          <a:prstGeom prst="rect">
            <a:avLst/>
          </a:prstGeom>
          <a:ln>
            <a:solidFill>
              <a:schemeClr val="tx1"/>
            </a:solidFill>
          </a:ln>
        </p:spPr>
      </p:pic>
      <p:sp>
        <p:nvSpPr>
          <p:cNvPr id="5" name="正方形/長方形 4"/>
          <p:cNvSpPr/>
          <p:nvPr/>
        </p:nvSpPr>
        <p:spPr>
          <a:xfrm>
            <a:off x="2388101" y="4555064"/>
            <a:ext cx="1948714" cy="7130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34341" y="3503316"/>
            <a:ext cx="1742252" cy="1937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38148" y="1600200"/>
            <a:ext cx="2178413" cy="646331"/>
          </a:xfrm>
          <a:prstGeom prst="rect">
            <a:avLst/>
          </a:prstGeom>
          <a:noFill/>
        </p:spPr>
        <p:txBody>
          <a:bodyPr wrap="none" rtlCol="0">
            <a:spAutoFit/>
          </a:bodyPr>
          <a:lstStyle/>
          <a:p>
            <a:r>
              <a:rPr kumimoji="1" lang="ja-JP" altLang="en-US" dirty="0" smtClean="0"/>
              <a:t>設定</a:t>
            </a:r>
            <a:r>
              <a:rPr kumimoji="1" lang="en-US" altLang="ja-JP" dirty="0" smtClean="0"/>
              <a:t>→</a:t>
            </a:r>
            <a:r>
              <a:rPr kumimoji="1" lang="ja-JP" altLang="en-US" dirty="0" smtClean="0"/>
              <a:t>「</a:t>
            </a:r>
            <a:r>
              <a:rPr kumimoji="1" lang="en-US" altLang="ja-JP" dirty="0" smtClean="0"/>
              <a:t>General</a:t>
            </a:r>
            <a:r>
              <a:rPr kumimoji="1" lang="ja-JP" altLang="en-US" dirty="0" smtClean="0"/>
              <a:t>」</a:t>
            </a:r>
            <a:endParaRPr kumimoji="1" lang="en-US" altLang="ja-JP" dirty="0" smtClean="0"/>
          </a:p>
          <a:p>
            <a:r>
              <a:rPr kumimoji="1" lang="en-US" altLang="ja-JP" dirty="0" smtClean="0"/>
              <a:t>→</a:t>
            </a:r>
            <a:r>
              <a:rPr kumimoji="1" lang="ja-JP" altLang="en-US" dirty="0" smtClean="0"/>
              <a:t>「</a:t>
            </a:r>
            <a:r>
              <a:rPr kumimoji="1" lang="en-US" altLang="ja-JP" dirty="0" smtClean="0"/>
              <a:t>Workspace</a:t>
            </a:r>
            <a:r>
              <a:rPr kumimoji="1" lang="ja-JP" altLang="en-US" dirty="0" smtClean="0"/>
              <a:t>」</a:t>
            </a:r>
            <a:endParaRPr kumimoji="1" lang="ja-JP" altLang="en-US" dirty="0"/>
          </a:p>
        </p:txBody>
      </p:sp>
      <p:sp>
        <p:nvSpPr>
          <p:cNvPr id="8" name="テキスト ボックス 7"/>
          <p:cNvSpPr txBox="1"/>
          <p:nvPr/>
        </p:nvSpPr>
        <p:spPr>
          <a:xfrm>
            <a:off x="5935092" y="3822971"/>
            <a:ext cx="2954655" cy="923330"/>
          </a:xfrm>
          <a:prstGeom prst="rect">
            <a:avLst/>
          </a:prstGeom>
          <a:solidFill>
            <a:schemeClr val="accent3">
              <a:lumMod val="20000"/>
              <a:lumOff val="80000"/>
            </a:schemeClr>
          </a:solidFill>
        </p:spPr>
        <p:txBody>
          <a:bodyPr wrap="none" rtlCol="0">
            <a:spAutoFit/>
          </a:bodyPr>
          <a:lstStyle/>
          <a:p>
            <a:r>
              <a:rPr kumimoji="1" lang="ja-JP" altLang="en-US" dirty="0" smtClean="0"/>
              <a:t>テキストエンコーディング</a:t>
            </a:r>
            <a:endParaRPr kumimoji="1" lang="en-US" altLang="ja-JP" dirty="0" smtClean="0"/>
          </a:p>
          <a:p>
            <a:r>
              <a:rPr kumimoji="1" lang="ja-JP" altLang="en-US" dirty="0" smtClean="0"/>
              <a:t>のデフォルトを</a:t>
            </a:r>
            <a:endParaRPr kumimoji="1" lang="en-US" altLang="ja-JP" dirty="0" smtClean="0"/>
          </a:p>
          <a:p>
            <a:r>
              <a:rPr kumimoji="1" lang="ja-JP" altLang="en-US" dirty="0" smtClean="0"/>
              <a:t>「</a:t>
            </a:r>
            <a:r>
              <a:rPr kumimoji="1" lang="en-US" altLang="ja-JP" dirty="0" smtClean="0"/>
              <a:t>UTF-8</a:t>
            </a:r>
            <a:r>
              <a:rPr kumimoji="1" lang="ja-JP" altLang="en-US" dirty="0" smtClean="0"/>
              <a:t>」に変更</a:t>
            </a:r>
            <a:endParaRPr kumimoji="1" lang="ja-JP" altLang="en-US" dirty="0"/>
          </a:p>
        </p:txBody>
      </p:sp>
      <p:cxnSp>
        <p:nvCxnSpPr>
          <p:cNvPr id="10" name="直線矢印コネクタ 9"/>
          <p:cNvCxnSpPr>
            <a:stCxn id="8" idx="1"/>
            <a:endCxn id="5" idx="3"/>
          </p:cNvCxnSpPr>
          <p:nvPr/>
        </p:nvCxnSpPr>
        <p:spPr>
          <a:xfrm flipH="1">
            <a:off x="4336815" y="4284636"/>
            <a:ext cx="1598277" cy="626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670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エミュレータの作成</a:t>
            </a:r>
            <a:r>
              <a:rPr kumimoji="1" lang="en-US" altLang="ja-JP" sz="4800" dirty="0" smtClean="0"/>
              <a:t> 1</a:t>
            </a:r>
            <a:endParaRPr kumimoji="1" lang="ja-JP" altLang="en-US" sz="4800" dirty="0"/>
          </a:p>
        </p:txBody>
      </p:sp>
      <p:pic>
        <p:nvPicPr>
          <p:cNvPr id="4" name="図 3" descr="スクリーンショット 2012-10-26 22.1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19" y="1487311"/>
            <a:ext cx="3898900" cy="965200"/>
          </a:xfrm>
          <a:prstGeom prst="rect">
            <a:avLst/>
          </a:prstGeom>
        </p:spPr>
      </p:pic>
      <p:pic>
        <p:nvPicPr>
          <p:cNvPr id="5" name="図 4" descr="スクリーンショット 2012-10-26 2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424" y="2841037"/>
            <a:ext cx="5772376" cy="3942880"/>
          </a:xfrm>
          <a:prstGeom prst="rect">
            <a:avLst/>
          </a:prstGeom>
          <a:ln>
            <a:solidFill>
              <a:srgbClr val="000000"/>
            </a:solidFill>
          </a:ln>
        </p:spPr>
      </p:pic>
      <p:sp>
        <p:nvSpPr>
          <p:cNvPr id="6" name="正方形/長方形 5"/>
          <p:cNvSpPr/>
          <p:nvPr/>
        </p:nvSpPr>
        <p:spPr>
          <a:xfrm>
            <a:off x="2480294" y="1768592"/>
            <a:ext cx="332521"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6" idx="2"/>
          </p:cNvCxnSpPr>
          <p:nvPr/>
        </p:nvCxnSpPr>
        <p:spPr>
          <a:xfrm>
            <a:off x="2646555" y="2068028"/>
            <a:ext cx="853001" cy="7730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7929064" y="3285065"/>
            <a:ext cx="75773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4263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1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11385"/>
            <a:ext cx="3950805" cy="5558691"/>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sz="4800" dirty="0" smtClean="0"/>
              <a:t>エミュレータの作成</a:t>
            </a:r>
            <a:r>
              <a:rPr kumimoji="1" lang="en-US" altLang="ja-JP" sz="4800" dirty="0" smtClean="0"/>
              <a:t> 2</a:t>
            </a:r>
            <a:endParaRPr kumimoji="1" lang="ja-JP" altLang="en-US" sz="4800" dirty="0"/>
          </a:p>
        </p:txBody>
      </p:sp>
      <p:sp>
        <p:nvSpPr>
          <p:cNvPr id="6" name="正方形/長方形 5"/>
          <p:cNvSpPr/>
          <p:nvPr/>
        </p:nvSpPr>
        <p:spPr>
          <a:xfrm>
            <a:off x="1448378" y="1450632"/>
            <a:ext cx="2880047"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6" idx="3"/>
            <a:endCxn id="12" idx="1"/>
          </p:cNvCxnSpPr>
          <p:nvPr/>
        </p:nvCxnSpPr>
        <p:spPr>
          <a:xfrm>
            <a:off x="4328425" y="1600350"/>
            <a:ext cx="1485016" cy="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1448378" y="1708487"/>
            <a:ext cx="2880047" cy="283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813441" y="1415684"/>
            <a:ext cx="2262158" cy="369332"/>
          </a:xfrm>
          <a:prstGeom prst="rect">
            <a:avLst/>
          </a:prstGeom>
          <a:noFill/>
        </p:spPr>
        <p:txBody>
          <a:bodyPr wrap="none" rtlCol="0">
            <a:spAutoFit/>
          </a:bodyPr>
          <a:lstStyle/>
          <a:p>
            <a:r>
              <a:rPr kumimoji="1" lang="ja-JP" altLang="en-US" dirty="0" smtClean="0"/>
              <a:t>適当に名前を付ける</a:t>
            </a:r>
            <a:endParaRPr kumimoji="1" lang="ja-JP" altLang="en-US" dirty="0"/>
          </a:p>
        </p:txBody>
      </p:sp>
      <p:cxnSp>
        <p:nvCxnSpPr>
          <p:cNvPr id="15" name="直線矢印コネクタ 14"/>
          <p:cNvCxnSpPr>
            <a:stCxn id="9" idx="3"/>
            <a:endCxn id="16" idx="1"/>
          </p:cNvCxnSpPr>
          <p:nvPr/>
        </p:nvCxnSpPr>
        <p:spPr>
          <a:xfrm>
            <a:off x="4328425" y="1850133"/>
            <a:ext cx="1338481" cy="33608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5666906" y="2001547"/>
            <a:ext cx="3126540" cy="369332"/>
          </a:xfrm>
          <a:prstGeom prst="rect">
            <a:avLst/>
          </a:prstGeom>
          <a:noFill/>
        </p:spPr>
        <p:txBody>
          <a:bodyPr wrap="none" rtlCol="0">
            <a:spAutoFit/>
          </a:bodyPr>
          <a:lstStyle/>
          <a:p>
            <a:r>
              <a:rPr kumimoji="1" lang="en-US" altLang="ja-JP" dirty="0" smtClean="0"/>
              <a:t>4.0”WVGA(480×800: </a:t>
            </a:r>
            <a:r>
              <a:rPr kumimoji="1" lang="en-US" altLang="ja-JP" dirty="0" err="1" smtClean="0"/>
              <a:t>hdpi</a:t>
            </a:r>
            <a:r>
              <a:rPr kumimoji="1" lang="en-US" altLang="ja-JP" dirty="0" smtClean="0"/>
              <a:t>)</a:t>
            </a:r>
            <a:endParaRPr kumimoji="1" lang="ja-JP" altLang="en-US" dirty="0"/>
          </a:p>
        </p:txBody>
      </p:sp>
      <p:sp>
        <p:nvSpPr>
          <p:cNvPr id="20" name="正方形/長方形 19"/>
          <p:cNvSpPr/>
          <p:nvPr/>
        </p:nvSpPr>
        <p:spPr>
          <a:xfrm>
            <a:off x="3444630" y="6324738"/>
            <a:ext cx="88379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48378" y="1996494"/>
            <a:ext cx="2880047" cy="283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7" name="直線矢印コネクタ 16"/>
          <p:cNvCxnSpPr>
            <a:endCxn id="18" idx="1"/>
          </p:cNvCxnSpPr>
          <p:nvPr/>
        </p:nvCxnSpPr>
        <p:spPr>
          <a:xfrm>
            <a:off x="4328425" y="2292372"/>
            <a:ext cx="1338481" cy="33608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5666906" y="2443786"/>
            <a:ext cx="2857160" cy="369332"/>
          </a:xfrm>
          <a:prstGeom prst="rect">
            <a:avLst/>
          </a:prstGeom>
          <a:noFill/>
        </p:spPr>
        <p:txBody>
          <a:bodyPr wrap="none" rtlCol="0">
            <a:spAutoFit/>
          </a:bodyPr>
          <a:lstStyle/>
          <a:p>
            <a:r>
              <a:rPr kumimoji="1" lang="en-US" altLang="ja-JP" dirty="0" err="1" smtClean="0"/>
              <a:t>GoogleAPIs</a:t>
            </a:r>
            <a:r>
              <a:rPr kumimoji="1" lang="en-US" altLang="ja-JP" dirty="0" smtClean="0"/>
              <a:t> API Level 17</a:t>
            </a:r>
            <a:endParaRPr kumimoji="1" lang="ja-JP" altLang="en-US" dirty="0"/>
          </a:p>
        </p:txBody>
      </p:sp>
    </p:spTree>
    <p:extLst>
      <p:ext uri="{BB962C8B-B14F-4D97-AF65-F5344CB8AC3E}">
        <p14:creationId xmlns:p14="http://schemas.microsoft.com/office/powerpoint/2010/main" val="2674870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2013-07-05 22.20.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092" y="2745153"/>
            <a:ext cx="2478115" cy="3420208"/>
          </a:xfrm>
          <a:prstGeom prst="rect">
            <a:avLst/>
          </a:prstGeom>
          <a:ln>
            <a:solidFill>
              <a:srgbClr val="6076B4"/>
            </a:solidFill>
          </a:ln>
        </p:spPr>
      </p:pic>
      <p:pic>
        <p:nvPicPr>
          <p:cNvPr id="6" name="図 5" descr="スクリーンショット 2013-07-05 22.18.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84" y="1600200"/>
            <a:ext cx="5043239" cy="3417277"/>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sz="4800" dirty="0" smtClean="0"/>
              <a:t>エミュレータの起動</a:t>
            </a:r>
            <a:r>
              <a:rPr kumimoji="1" lang="en-US" altLang="ja-JP" sz="4800" dirty="0" smtClean="0"/>
              <a:t> 1</a:t>
            </a:r>
            <a:endParaRPr kumimoji="1" lang="ja-JP" altLang="en-US" sz="4800" dirty="0"/>
          </a:p>
        </p:txBody>
      </p:sp>
      <p:sp>
        <p:nvSpPr>
          <p:cNvPr id="20" name="正方形/長方形 19"/>
          <p:cNvSpPr/>
          <p:nvPr/>
        </p:nvSpPr>
        <p:spPr>
          <a:xfrm>
            <a:off x="4402226" y="3583641"/>
            <a:ext cx="71584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20" idx="3"/>
          </p:cNvCxnSpPr>
          <p:nvPr/>
        </p:nvCxnSpPr>
        <p:spPr>
          <a:xfrm flipV="1">
            <a:off x="5118071" y="3492308"/>
            <a:ext cx="1310951" cy="24105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7866475" y="5744161"/>
            <a:ext cx="1014118"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7580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エミュレータの起動</a:t>
            </a:r>
            <a:r>
              <a:rPr kumimoji="1" lang="en-US" altLang="ja-JP" sz="4800" dirty="0" smtClean="0"/>
              <a:t> 2</a:t>
            </a:r>
            <a:endParaRPr kumimoji="1" lang="ja-JP" altLang="en-US" sz="4800" dirty="0"/>
          </a:p>
        </p:txBody>
      </p:sp>
      <p:cxnSp>
        <p:nvCxnSpPr>
          <p:cNvPr id="7" name="直線矢印コネクタ 6"/>
          <p:cNvCxnSpPr/>
          <p:nvPr/>
        </p:nvCxnSpPr>
        <p:spPr>
          <a:xfrm>
            <a:off x="3713079" y="3495322"/>
            <a:ext cx="888229"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501618" y="5500890"/>
            <a:ext cx="877163" cy="369332"/>
          </a:xfrm>
          <a:prstGeom prst="rect">
            <a:avLst/>
          </a:prstGeom>
          <a:noFill/>
        </p:spPr>
        <p:txBody>
          <a:bodyPr wrap="none" rtlCol="0">
            <a:spAutoFit/>
          </a:bodyPr>
          <a:lstStyle/>
          <a:p>
            <a:r>
              <a:rPr kumimoji="1" lang="ja-JP" altLang="en-US" dirty="0" smtClean="0"/>
              <a:t>起動中</a:t>
            </a:r>
            <a:endParaRPr kumimoji="1" lang="ja-JP" altLang="en-US" dirty="0"/>
          </a:p>
        </p:txBody>
      </p:sp>
      <p:sp>
        <p:nvSpPr>
          <p:cNvPr id="11" name="テキスト ボックス 10"/>
          <p:cNvSpPr txBox="1"/>
          <p:nvPr/>
        </p:nvSpPr>
        <p:spPr>
          <a:xfrm>
            <a:off x="6498832" y="5468624"/>
            <a:ext cx="1107996" cy="369332"/>
          </a:xfrm>
          <a:prstGeom prst="rect">
            <a:avLst/>
          </a:prstGeom>
          <a:noFill/>
        </p:spPr>
        <p:txBody>
          <a:bodyPr wrap="none" rtlCol="0">
            <a:spAutoFit/>
          </a:bodyPr>
          <a:lstStyle/>
          <a:p>
            <a:r>
              <a:rPr kumimoji="1" lang="ja-JP" altLang="en-US" dirty="0" smtClean="0"/>
              <a:t>起動完了</a:t>
            </a:r>
            <a:endParaRPr kumimoji="1" lang="ja-JP" altLang="en-US" dirty="0"/>
          </a:p>
        </p:txBody>
      </p:sp>
      <p:pic>
        <p:nvPicPr>
          <p:cNvPr id="4" name="図 3" descr="スクリーンショット 2013-07-05 22.2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7" y="1600201"/>
            <a:ext cx="3279295" cy="3796592"/>
          </a:xfrm>
          <a:prstGeom prst="rect">
            <a:avLst/>
          </a:prstGeom>
          <a:ln>
            <a:solidFill>
              <a:srgbClr val="6076B4"/>
            </a:solidFill>
          </a:ln>
        </p:spPr>
      </p:pic>
      <p:pic>
        <p:nvPicPr>
          <p:cNvPr id="8" name="図 7" descr="スクリーンショット 2013-07-05 22.24.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143" y="1600200"/>
            <a:ext cx="3281627" cy="3790048"/>
          </a:xfrm>
          <a:prstGeom prst="rect">
            <a:avLst/>
          </a:prstGeom>
          <a:ln>
            <a:solidFill>
              <a:srgbClr val="6076B4"/>
            </a:solidFill>
          </a:ln>
        </p:spPr>
      </p:pic>
    </p:spTree>
    <p:extLst>
      <p:ext uri="{BB962C8B-B14F-4D97-AF65-F5344CB8AC3E}">
        <p14:creationId xmlns:p14="http://schemas.microsoft.com/office/powerpoint/2010/main" val="27472594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1</a:t>
            </a:r>
            <a:endParaRPr kumimoji="1" lang="ja-JP" altLang="en-US" dirty="0"/>
          </a:p>
        </p:txBody>
      </p:sp>
      <p:sp>
        <p:nvSpPr>
          <p:cNvPr id="5" name="テキスト ボックス 4"/>
          <p:cNvSpPr txBox="1"/>
          <p:nvPr/>
        </p:nvSpPr>
        <p:spPr>
          <a:xfrm>
            <a:off x="698638" y="1320519"/>
            <a:ext cx="7465693" cy="369332"/>
          </a:xfrm>
          <a:prstGeom prst="rect">
            <a:avLst/>
          </a:prstGeom>
          <a:noFill/>
        </p:spPr>
        <p:txBody>
          <a:bodyPr wrap="none" rtlCol="0">
            <a:spAutoFit/>
          </a:bodyPr>
          <a:lstStyle/>
          <a:p>
            <a:r>
              <a:rPr kumimoji="1" lang="en-US" altLang="ja-JP" dirty="0" smtClean="0"/>
              <a:t>eclipse → </a:t>
            </a:r>
            <a:r>
              <a:rPr kumimoji="1" lang="ja-JP" altLang="en-US" dirty="0" smtClean="0"/>
              <a:t>「</a:t>
            </a:r>
            <a:r>
              <a:rPr kumimoji="1" lang="en-US" altLang="ja-JP" dirty="0" smtClean="0"/>
              <a:t>File</a:t>
            </a:r>
            <a:r>
              <a:rPr kumimoji="1" lang="ja-JP" altLang="en-US" dirty="0" smtClean="0"/>
              <a:t>」</a:t>
            </a:r>
            <a:r>
              <a:rPr kumimoji="1" lang="en-US" altLang="ja-JP" dirty="0" smtClean="0"/>
              <a:t> → </a:t>
            </a:r>
            <a:r>
              <a:rPr kumimoji="1" lang="ja-JP" altLang="en-US" dirty="0" smtClean="0"/>
              <a:t>「</a:t>
            </a:r>
            <a:r>
              <a:rPr kumimoji="1" lang="en-US" altLang="ja-JP" dirty="0" smtClean="0"/>
              <a:t>New</a:t>
            </a:r>
            <a:r>
              <a:rPr kumimoji="1" lang="ja-JP" altLang="en-US" dirty="0" smtClean="0"/>
              <a:t>」</a:t>
            </a:r>
            <a:r>
              <a:rPr kumimoji="1" lang="en-US" altLang="ja-JP" dirty="0" smtClean="0"/>
              <a:t> → </a:t>
            </a:r>
            <a:r>
              <a:rPr kumimoji="1" lang="ja-JP" altLang="en-US" dirty="0" smtClean="0"/>
              <a:t>「</a:t>
            </a:r>
            <a:r>
              <a:rPr kumimoji="1" lang="en-US" altLang="ja-JP" dirty="0" smtClean="0"/>
              <a:t>Android Application Project</a:t>
            </a:r>
            <a:r>
              <a:rPr kumimoji="1" lang="ja-JP" altLang="en-US" dirty="0" smtClean="0"/>
              <a:t>」</a:t>
            </a:r>
            <a:endParaRPr kumimoji="1" lang="ja-JP" altLang="en-US" dirty="0"/>
          </a:p>
        </p:txBody>
      </p:sp>
      <p:pic>
        <p:nvPicPr>
          <p:cNvPr id="3" name="図 2" descr="スクリーンショット 2013-07-05 22.27.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94" y="1807307"/>
            <a:ext cx="5388851" cy="4532923"/>
          </a:xfrm>
          <a:prstGeom prst="rect">
            <a:avLst/>
          </a:prstGeom>
          <a:ln>
            <a:solidFill>
              <a:srgbClr val="6076B4"/>
            </a:solidFill>
          </a:ln>
        </p:spPr>
      </p:pic>
      <p:sp>
        <p:nvSpPr>
          <p:cNvPr id="12" name="正方形/長方形 11"/>
          <p:cNvSpPr/>
          <p:nvPr/>
        </p:nvSpPr>
        <p:spPr>
          <a:xfrm>
            <a:off x="2185909" y="2610555"/>
            <a:ext cx="2874553" cy="232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01152" y="2973329"/>
            <a:ext cx="2295772" cy="369332"/>
          </a:xfrm>
          <a:prstGeom prst="rect">
            <a:avLst/>
          </a:prstGeom>
          <a:solidFill>
            <a:schemeClr val="accent3">
              <a:lumMod val="20000"/>
              <a:lumOff val="80000"/>
            </a:schemeClr>
          </a:solidFill>
        </p:spPr>
        <p:txBody>
          <a:bodyPr wrap="square" rtlCol="0">
            <a:spAutoFit/>
          </a:bodyPr>
          <a:lstStyle/>
          <a:p>
            <a:r>
              <a:rPr kumimoji="1" lang="en-US" altLang="ja-JP" dirty="0" smtClean="0">
                <a:solidFill>
                  <a:srgbClr val="000000"/>
                </a:solidFill>
              </a:rPr>
              <a:t>“</a:t>
            </a:r>
            <a:r>
              <a:rPr kumimoji="1" lang="en-US" altLang="ja-JP" dirty="0" err="1" smtClean="0">
                <a:solidFill>
                  <a:srgbClr val="000000"/>
                </a:solidFill>
              </a:rPr>
              <a:t>HelloWorld</a:t>
            </a:r>
            <a:r>
              <a:rPr kumimoji="1" lang="en-US" altLang="ja-JP" dirty="0" smtClean="0">
                <a:solidFill>
                  <a:srgbClr val="000000"/>
                </a:solidFill>
              </a:rPr>
              <a:t>”</a:t>
            </a:r>
            <a:r>
              <a:rPr kumimoji="1" lang="ja-JP" altLang="en-US" dirty="0" smtClean="0">
                <a:solidFill>
                  <a:srgbClr val="000000"/>
                </a:solidFill>
              </a:rPr>
              <a:t>と入力</a:t>
            </a:r>
            <a:endParaRPr kumimoji="1" lang="ja-JP" altLang="en-US" dirty="0">
              <a:solidFill>
                <a:srgbClr val="000000"/>
              </a:solidFill>
            </a:endParaRPr>
          </a:p>
        </p:txBody>
      </p:sp>
      <p:cxnSp>
        <p:nvCxnSpPr>
          <p:cNvPr id="14" name="直線矢印コネクタ 13"/>
          <p:cNvCxnSpPr>
            <a:stCxn id="13" idx="1"/>
          </p:cNvCxnSpPr>
          <p:nvPr/>
        </p:nvCxnSpPr>
        <p:spPr>
          <a:xfrm flipH="1" flipV="1">
            <a:off x="5060464" y="2785883"/>
            <a:ext cx="1240688" cy="3721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3666679" y="5949462"/>
            <a:ext cx="836935" cy="31261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コネクタ 18"/>
          <p:cNvCxnSpPr/>
          <p:nvPr/>
        </p:nvCxnSpPr>
        <p:spPr>
          <a:xfrm>
            <a:off x="2185909" y="3272692"/>
            <a:ext cx="12919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H="1" flipV="1">
            <a:off x="3477846" y="3272692"/>
            <a:ext cx="2217616" cy="3721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5695462" y="3495061"/>
            <a:ext cx="3321538" cy="646331"/>
          </a:xfrm>
          <a:prstGeom prst="rect">
            <a:avLst/>
          </a:prstGeom>
          <a:solidFill>
            <a:schemeClr val="accent3">
              <a:lumMod val="20000"/>
              <a:lumOff val="80000"/>
            </a:schemeClr>
          </a:solidFill>
        </p:spPr>
        <p:txBody>
          <a:bodyPr wrap="square" rtlCol="0">
            <a:spAutoFit/>
          </a:bodyPr>
          <a:lstStyle/>
          <a:p>
            <a:r>
              <a:rPr kumimoji="1" lang="en-US" altLang="ja-JP" dirty="0" smtClean="0">
                <a:solidFill>
                  <a:srgbClr val="000000"/>
                </a:solidFill>
              </a:rPr>
              <a:t>※”</a:t>
            </a:r>
            <a:r>
              <a:rPr kumimoji="1" lang="en-US" altLang="ja-JP" dirty="0" err="1" smtClean="0">
                <a:solidFill>
                  <a:srgbClr val="000000"/>
                </a:solidFill>
              </a:rPr>
              <a:t>com.example</a:t>
            </a:r>
            <a:r>
              <a:rPr kumimoji="1" lang="en-US" altLang="ja-JP" dirty="0" smtClean="0">
                <a:solidFill>
                  <a:srgbClr val="000000"/>
                </a:solidFill>
              </a:rPr>
              <a:t>”</a:t>
            </a:r>
            <a:r>
              <a:rPr kumimoji="1" lang="ja-JP" altLang="en-US" dirty="0" smtClean="0">
                <a:solidFill>
                  <a:srgbClr val="000000"/>
                </a:solidFill>
              </a:rPr>
              <a:t>はリリース</a:t>
            </a:r>
            <a:endParaRPr kumimoji="1" lang="en-US" altLang="ja-JP" dirty="0" smtClean="0">
              <a:solidFill>
                <a:srgbClr val="000000"/>
              </a:solidFill>
            </a:endParaRPr>
          </a:p>
          <a:p>
            <a:r>
              <a:rPr kumimoji="1" lang="ja-JP" altLang="en-US" dirty="0" smtClean="0">
                <a:solidFill>
                  <a:srgbClr val="000000"/>
                </a:solidFill>
              </a:rPr>
              <a:t>できない</a:t>
            </a:r>
            <a:endParaRPr kumimoji="1" lang="ja-JP" altLang="en-US" dirty="0">
              <a:solidFill>
                <a:srgbClr val="000000"/>
              </a:solidFill>
            </a:endParaRPr>
          </a:p>
        </p:txBody>
      </p:sp>
    </p:spTree>
    <p:extLst>
      <p:ext uri="{BB962C8B-B14F-4D97-AF65-F5344CB8AC3E}">
        <p14:creationId xmlns:p14="http://schemas.microsoft.com/office/powerpoint/2010/main" val="3255905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2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462" y="1374851"/>
            <a:ext cx="5706136" cy="4767385"/>
          </a:xfrm>
          <a:prstGeom prst="rect">
            <a:avLst/>
          </a:prstGeom>
          <a:ln>
            <a:solidFill>
              <a:schemeClr val="accent1"/>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2</a:t>
            </a:r>
            <a:endParaRPr kumimoji="1" lang="ja-JP" altLang="en-US" dirty="0"/>
          </a:p>
        </p:txBody>
      </p:sp>
      <p:sp>
        <p:nvSpPr>
          <p:cNvPr id="9" name="正方形/長方形 8"/>
          <p:cNvSpPr/>
          <p:nvPr/>
        </p:nvSpPr>
        <p:spPr>
          <a:xfrm>
            <a:off x="1330903" y="2189031"/>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19367" y="2127167"/>
            <a:ext cx="1569660" cy="369332"/>
          </a:xfrm>
          <a:prstGeom prst="rect">
            <a:avLst/>
          </a:prstGeom>
          <a:solidFill>
            <a:schemeClr val="accent3">
              <a:lumMod val="20000"/>
              <a:lumOff val="80000"/>
            </a:schemeClr>
          </a:solidFill>
        </p:spPr>
        <p:txBody>
          <a:bodyPr wrap="none" rtlCol="0">
            <a:spAutoFit/>
          </a:bodyPr>
          <a:lstStyle/>
          <a:p>
            <a:r>
              <a:rPr kumimoji="1" lang="ja-JP" altLang="en-US" dirty="0" smtClean="0">
                <a:solidFill>
                  <a:srgbClr val="000000"/>
                </a:solidFill>
              </a:rPr>
              <a:t>チェック外す</a:t>
            </a:r>
            <a:endParaRPr kumimoji="1" lang="ja-JP" altLang="en-US" dirty="0">
              <a:solidFill>
                <a:srgbClr val="000000"/>
              </a:solidFill>
            </a:endParaRPr>
          </a:p>
        </p:txBody>
      </p:sp>
      <p:sp>
        <p:nvSpPr>
          <p:cNvPr id="11" name="正方形/長方形 10"/>
          <p:cNvSpPr/>
          <p:nvPr/>
        </p:nvSpPr>
        <p:spPr>
          <a:xfrm>
            <a:off x="4221569" y="5807472"/>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8229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28.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28" y="1385276"/>
            <a:ext cx="6049472" cy="5101493"/>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3</a:t>
            </a:r>
            <a:endParaRPr kumimoji="1" lang="ja-JP" altLang="en-US" dirty="0"/>
          </a:p>
        </p:txBody>
      </p:sp>
      <p:sp>
        <p:nvSpPr>
          <p:cNvPr id="6" name="正方形/長方形 5"/>
          <p:cNvSpPr/>
          <p:nvPr/>
        </p:nvSpPr>
        <p:spPr>
          <a:xfrm>
            <a:off x="4363228" y="6070671"/>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264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Google</a:t>
            </a:r>
            <a:r>
              <a:rPr lang="ja-JP" altLang="en-US" dirty="0" smtClean="0"/>
              <a:t>が公開した携帯電話用のミドルウェアプラットフォーム</a:t>
            </a:r>
            <a:endParaRPr lang="en-US" altLang="ja-JP" dirty="0" smtClean="0"/>
          </a:p>
          <a:p>
            <a:r>
              <a:rPr lang="ja-JP" altLang="en-US" dirty="0" smtClean="0"/>
              <a:t>現在は携帯電話およびタブレット、</a:t>
            </a:r>
            <a:r>
              <a:rPr lang="en-US" altLang="ja-JP" dirty="0" smtClean="0"/>
              <a:t>TV</a:t>
            </a:r>
            <a:r>
              <a:rPr lang="ja-JP" altLang="en-US" dirty="0" smtClean="0"/>
              <a:t>向けとして提供されている</a:t>
            </a:r>
            <a:endParaRPr lang="en-US" altLang="ja-JP" dirty="0" smtClean="0"/>
          </a:p>
          <a:p>
            <a:r>
              <a:rPr kumimoji="1" lang="ja-JP" altLang="en-US" dirty="0" smtClean="0"/>
              <a:t>ソースコードは（原則）公開され、オープンソースとして利用可能</a:t>
            </a:r>
            <a:endParaRPr kumimoji="1" lang="en-US" altLang="ja-JP" dirty="0" smtClean="0"/>
          </a:p>
          <a:p>
            <a:r>
              <a:rPr lang="ja-JP" altLang="en-US" dirty="0" smtClean="0"/>
              <a:t>対応する</a:t>
            </a:r>
            <a:r>
              <a:rPr lang="en-US" altLang="ja-JP" dirty="0" smtClean="0"/>
              <a:t>CPU</a:t>
            </a:r>
            <a:r>
              <a:rPr lang="ja-JP" altLang="en-US" dirty="0" smtClean="0"/>
              <a:t>は、当初は</a:t>
            </a:r>
            <a:r>
              <a:rPr lang="en-US" altLang="ja-JP" dirty="0" smtClean="0"/>
              <a:t>ARM</a:t>
            </a:r>
            <a:r>
              <a:rPr lang="ja-JP" altLang="en-US" dirty="0" smtClean="0"/>
              <a:t>向け。現在は</a:t>
            </a:r>
            <a:r>
              <a:rPr lang="en-US" altLang="ja-JP" dirty="0" smtClean="0"/>
              <a:t>Intel</a:t>
            </a:r>
            <a:r>
              <a:rPr lang="ja-JP" altLang="en-US" dirty="0" smtClean="0"/>
              <a:t>の</a:t>
            </a:r>
            <a:r>
              <a:rPr lang="en-US" altLang="ja-JP" dirty="0" smtClean="0"/>
              <a:t>Atom</a:t>
            </a:r>
            <a:r>
              <a:rPr lang="ja-JP" altLang="en-US" dirty="0" smtClean="0"/>
              <a:t>にも対応している</a:t>
            </a:r>
            <a:endParaRPr lang="en-US" altLang="ja-JP" dirty="0" smtClean="0"/>
          </a:p>
          <a:p>
            <a:pPr lvl="1"/>
            <a:r>
              <a:rPr kumimoji="1" lang="en-US" altLang="ja-JP" dirty="0" smtClean="0"/>
              <a:t>MIPS</a:t>
            </a:r>
            <a:r>
              <a:rPr kumimoji="1" lang="ja-JP" altLang="en-US" dirty="0" smtClean="0"/>
              <a:t>は独自で</a:t>
            </a:r>
            <a:r>
              <a:rPr kumimoji="1" lang="en-US" altLang="ja-JP" dirty="0" smtClean="0"/>
              <a:t>MIPS</a:t>
            </a:r>
            <a:r>
              <a:rPr kumimoji="1" lang="ja-JP" altLang="en-US" dirty="0" smtClean="0"/>
              <a:t>向けに開発している</a:t>
            </a:r>
            <a:endParaRPr kumimoji="1" lang="en-US" altLang="ja-JP" dirty="0" smtClean="0"/>
          </a:p>
          <a:p>
            <a:r>
              <a:rPr lang="ja-JP" altLang="en-US" dirty="0" smtClean="0"/>
              <a:t>現在</a:t>
            </a:r>
            <a:r>
              <a:rPr lang="en-US" altLang="ja-JP" dirty="0" smtClean="0"/>
              <a:t>(2013/08)</a:t>
            </a:r>
            <a:r>
              <a:rPr lang="ja-JP" altLang="en-US" dirty="0" smtClean="0"/>
              <a:t>の最新バージョンは</a:t>
            </a:r>
            <a:r>
              <a:rPr lang="en-US" altLang="ja-JP" dirty="0" smtClean="0"/>
              <a:t>4.2.2</a:t>
            </a:r>
            <a:endParaRPr kumimoji="1" lang="en-US" altLang="ja-JP" dirty="0" smtClean="0"/>
          </a:p>
          <a:p>
            <a:pPr lvl="1"/>
            <a:r>
              <a:rPr lang="ja-JP" altLang="en-US" dirty="0" smtClean="0"/>
              <a:t>半年から</a:t>
            </a:r>
            <a:r>
              <a:rPr lang="en-US" altLang="ja-JP" dirty="0" smtClean="0"/>
              <a:t>1</a:t>
            </a:r>
            <a:r>
              <a:rPr lang="ja-JP" altLang="en-US" dirty="0" smtClean="0"/>
              <a:t>年でバージョンアップしている（そろそろ？）</a:t>
            </a:r>
            <a:endParaRPr kumimoji="1" lang="ja-JP" altLang="en-US" dirty="0"/>
          </a:p>
        </p:txBody>
      </p:sp>
    </p:spTree>
    <p:extLst>
      <p:ext uri="{BB962C8B-B14F-4D97-AF65-F5344CB8AC3E}">
        <p14:creationId xmlns:p14="http://schemas.microsoft.com/office/powerpoint/2010/main" val="382086326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29.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8" y="1428204"/>
            <a:ext cx="5718100" cy="4812811"/>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4</a:t>
            </a:r>
            <a:endParaRPr kumimoji="1" lang="ja-JP" altLang="en-US" dirty="0"/>
          </a:p>
        </p:txBody>
      </p:sp>
      <p:sp>
        <p:nvSpPr>
          <p:cNvPr id="5" name="正方形/長方形 4"/>
          <p:cNvSpPr/>
          <p:nvPr/>
        </p:nvSpPr>
        <p:spPr>
          <a:xfrm>
            <a:off x="5788204" y="5842366"/>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672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5</a:t>
            </a:r>
            <a:endParaRPr kumimoji="1" lang="ja-JP" altLang="en-US" dirty="0"/>
          </a:p>
        </p:txBody>
      </p:sp>
      <p:pic>
        <p:nvPicPr>
          <p:cNvPr id="3" name="図 2" descr="スクリーンショット 2013-07-05 22.3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14" y="1600200"/>
            <a:ext cx="8270943" cy="4462165"/>
          </a:xfrm>
          <a:prstGeom prst="rect">
            <a:avLst/>
          </a:prstGeom>
          <a:ln>
            <a:solidFill>
              <a:srgbClr val="6076B4"/>
            </a:solidFill>
          </a:ln>
        </p:spPr>
      </p:pic>
      <p:sp>
        <p:nvSpPr>
          <p:cNvPr id="5" name="正方形/長方形 4"/>
          <p:cNvSpPr/>
          <p:nvPr/>
        </p:nvSpPr>
        <p:spPr>
          <a:xfrm>
            <a:off x="410844" y="2266826"/>
            <a:ext cx="1679771" cy="103517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15459" y="3465274"/>
            <a:ext cx="5294926" cy="369332"/>
          </a:xfrm>
          <a:prstGeom prst="rect">
            <a:avLst/>
          </a:prstGeom>
          <a:solidFill>
            <a:schemeClr val="accent3">
              <a:lumMod val="20000"/>
              <a:lumOff val="80000"/>
            </a:schemeClr>
          </a:solidFill>
        </p:spPr>
        <p:txBody>
          <a:bodyPr wrap="square" rtlCol="0">
            <a:spAutoFit/>
          </a:bodyPr>
          <a:lstStyle/>
          <a:p>
            <a:r>
              <a:rPr kumimoji="1" lang="en-US" altLang="ja-JP" dirty="0" err="1" smtClean="0">
                <a:solidFill>
                  <a:srgbClr val="000000"/>
                </a:solidFill>
              </a:rPr>
              <a:t>src</a:t>
            </a:r>
            <a:r>
              <a:rPr kumimoji="1" lang="en-US" altLang="ja-JP" dirty="0" smtClean="0">
                <a:solidFill>
                  <a:srgbClr val="000000"/>
                </a:solidFill>
              </a:rPr>
              <a:t>/</a:t>
            </a:r>
            <a:r>
              <a:rPr kumimoji="1" lang="en-US" altLang="ja-JP" dirty="0" err="1" smtClean="0">
                <a:solidFill>
                  <a:srgbClr val="000000"/>
                </a:solidFill>
              </a:rPr>
              <a:t>com.example.helloworld</a:t>
            </a:r>
            <a:r>
              <a:rPr kumimoji="1" lang="en-US" altLang="ja-JP" dirty="0" smtClean="0">
                <a:solidFill>
                  <a:srgbClr val="000000"/>
                </a:solidFill>
              </a:rPr>
              <a:t>/</a:t>
            </a:r>
            <a:r>
              <a:rPr kumimoji="1" lang="en-US" altLang="ja-JP" dirty="0" err="1" smtClean="0">
                <a:solidFill>
                  <a:srgbClr val="000000"/>
                </a:solidFill>
              </a:rPr>
              <a:t>MainActivity.java</a:t>
            </a:r>
            <a:endParaRPr kumimoji="1" lang="ja-JP" altLang="en-US" dirty="0">
              <a:solidFill>
                <a:srgbClr val="000000"/>
              </a:solidFill>
            </a:endParaRPr>
          </a:p>
        </p:txBody>
      </p:sp>
    </p:spTree>
    <p:extLst>
      <p:ext uri="{BB962C8B-B14F-4D97-AF65-F5344CB8AC3E}">
        <p14:creationId xmlns:p14="http://schemas.microsoft.com/office/powerpoint/2010/main" val="3417617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ja-JP" altLang="en-US" dirty="0" smtClean="0"/>
              <a:t>を実行</a:t>
            </a:r>
            <a:endParaRPr kumimoji="1" lang="ja-JP" altLang="en-US" dirty="0"/>
          </a:p>
        </p:txBody>
      </p:sp>
      <p:sp>
        <p:nvSpPr>
          <p:cNvPr id="4" name="テキスト ボックス 3"/>
          <p:cNvSpPr txBox="1"/>
          <p:nvPr/>
        </p:nvSpPr>
        <p:spPr>
          <a:xfrm>
            <a:off x="696148" y="1415534"/>
            <a:ext cx="6460084" cy="646331"/>
          </a:xfrm>
          <a:prstGeom prst="rect">
            <a:avLst/>
          </a:prstGeom>
          <a:noFill/>
        </p:spPr>
        <p:txBody>
          <a:bodyPr wrap="none" rtlCol="0">
            <a:spAutoFit/>
          </a:bodyPr>
          <a:lstStyle/>
          <a:p>
            <a:r>
              <a:rPr kumimoji="1" lang="en-US" altLang="ja-JP" dirty="0" smtClean="0"/>
              <a:t>eclipse → </a:t>
            </a:r>
            <a:r>
              <a:rPr kumimoji="1" lang="ja-JP" altLang="en-US" dirty="0" smtClean="0"/>
              <a:t>「</a:t>
            </a:r>
            <a:r>
              <a:rPr kumimoji="1" lang="en-US" altLang="ja-JP" dirty="0" smtClean="0"/>
              <a:t>Run</a:t>
            </a:r>
            <a:r>
              <a:rPr kumimoji="1" lang="ja-JP" altLang="en-US" dirty="0" smtClean="0"/>
              <a:t>」</a:t>
            </a:r>
            <a:endParaRPr kumimoji="1" lang="en-US" altLang="ja-JP" dirty="0" smtClean="0"/>
          </a:p>
          <a:p>
            <a:r>
              <a:rPr kumimoji="1" lang="en-US" altLang="ja-JP" dirty="0" smtClean="0"/>
              <a:t>※</a:t>
            </a:r>
            <a:r>
              <a:rPr kumimoji="1" lang="en-US" altLang="ja-JP" dirty="0" err="1" smtClean="0"/>
              <a:t>PackageManager</a:t>
            </a:r>
            <a:r>
              <a:rPr kumimoji="1" lang="ja-JP" altLang="en-US" dirty="0" smtClean="0"/>
              <a:t>で「</a:t>
            </a:r>
            <a:r>
              <a:rPr kumimoji="1" lang="en-US" altLang="ja-JP" dirty="0" err="1" smtClean="0"/>
              <a:t>HelloWorld</a:t>
            </a:r>
            <a:r>
              <a:rPr kumimoji="1" lang="ja-JP" altLang="en-US" dirty="0" smtClean="0"/>
              <a:t>」を選択した状態で行う</a:t>
            </a:r>
            <a:endParaRPr kumimoji="1" lang="ja-JP" altLang="en-US" dirty="0"/>
          </a:p>
        </p:txBody>
      </p:sp>
      <p:pic>
        <p:nvPicPr>
          <p:cNvPr id="3" name="図 2" descr="スクリーンショット 2013-07-05 22.4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230" y="2207844"/>
            <a:ext cx="2557758" cy="4259385"/>
          </a:xfrm>
          <a:prstGeom prst="rect">
            <a:avLst/>
          </a:prstGeom>
          <a:ln>
            <a:solidFill>
              <a:srgbClr val="6076B4"/>
            </a:solidFill>
          </a:ln>
        </p:spPr>
      </p:pic>
    </p:spTree>
    <p:extLst>
      <p:ext uri="{BB962C8B-B14F-4D97-AF65-F5344CB8AC3E}">
        <p14:creationId xmlns:p14="http://schemas.microsoft.com/office/powerpoint/2010/main" val="3284773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85" y="1211385"/>
            <a:ext cx="2788163" cy="5646615"/>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dirty="0" smtClean="0"/>
              <a:t>ファイルの説明</a:t>
            </a:r>
            <a:endParaRPr kumimoji="1" lang="ja-JP" altLang="en-US" dirty="0"/>
          </a:p>
        </p:txBody>
      </p:sp>
      <p:sp>
        <p:nvSpPr>
          <p:cNvPr id="6" name="正方形/長方形 5"/>
          <p:cNvSpPr/>
          <p:nvPr/>
        </p:nvSpPr>
        <p:spPr>
          <a:xfrm>
            <a:off x="1594673" y="2126074"/>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526290" y="4716445"/>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43328" y="2510613"/>
            <a:ext cx="145904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182266" y="6103017"/>
            <a:ext cx="1863563"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矢印コネクタ 10"/>
          <p:cNvCxnSpPr>
            <a:stCxn id="6" idx="3"/>
            <a:endCxn id="12" idx="1"/>
          </p:cNvCxnSpPr>
          <p:nvPr/>
        </p:nvCxnSpPr>
        <p:spPr>
          <a:xfrm>
            <a:off x="3309599" y="2275792"/>
            <a:ext cx="16481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957704" y="2091126"/>
            <a:ext cx="3055419" cy="369332"/>
          </a:xfrm>
          <a:prstGeom prst="rect">
            <a:avLst/>
          </a:prstGeom>
          <a:solidFill>
            <a:schemeClr val="accent3">
              <a:lumMod val="20000"/>
              <a:lumOff val="80000"/>
            </a:schemeClr>
          </a:solidFill>
        </p:spPr>
        <p:txBody>
          <a:bodyPr wrap="none" rtlCol="0">
            <a:spAutoFit/>
          </a:bodyPr>
          <a:lstStyle/>
          <a:p>
            <a:r>
              <a:rPr kumimoji="1" lang="ja-JP" altLang="en-US" dirty="0" smtClean="0"/>
              <a:t>起動される</a:t>
            </a:r>
            <a:r>
              <a:rPr kumimoji="1" lang="en-US" altLang="ja-JP" dirty="0" smtClean="0"/>
              <a:t>Activity</a:t>
            </a:r>
            <a:r>
              <a:rPr kumimoji="1" lang="ja-JP" altLang="en-US" dirty="0" smtClean="0"/>
              <a:t>ファイル</a:t>
            </a:r>
            <a:endParaRPr kumimoji="1" lang="ja-JP" altLang="en-US" dirty="0"/>
          </a:p>
        </p:txBody>
      </p:sp>
      <p:cxnSp>
        <p:nvCxnSpPr>
          <p:cNvPr id="16" name="直線矢印コネクタ 15"/>
          <p:cNvCxnSpPr>
            <a:stCxn id="8" idx="3"/>
            <a:endCxn id="17" idx="1"/>
          </p:cNvCxnSpPr>
          <p:nvPr/>
        </p:nvCxnSpPr>
        <p:spPr>
          <a:xfrm>
            <a:off x="2502373" y="2660331"/>
            <a:ext cx="2455331" cy="188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957704" y="2664459"/>
            <a:ext cx="3195181" cy="369332"/>
          </a:xfrm>
          <a:prstGeom prst="rect">
            <a:avLst/>
          </a:prstGeom>
          <a:solidFill>
            <a:schemeClr val="accent3">
              <a:lumMod val="20000"/>
              <a:lumOff val="80000"/>
            </a:schemeClr>
          </a:solidFill>
        </p:spPr>
        <p:txBody>
          <a:bodyPr wrap="none" rtlCol="0">
            <a:spAutoFit/>
          </a:bodyPr>
          <a:lstStyle/>
          <a:p>
            <a:r>
              <a:rPr kumimoji="1" lang="ja-JP" altLang="en-US" dirty="0" smtClean="0"/>
              <a:t>ターゲット</a:t>
            </a:r>
            <a:r>
              <a:rPr kumimoji="1" lang="en-US" altLang="ja-JP" dirty="0" smtClean="0"/>
              <a:t>SDK</a:t>
            </a:r>
            <a:r>
              <a:rPr kumimoji="1" lang="ja-JP" altLang="en-US" dirty="0" smtClean="0"/>
              <a:t>のバージョン</a:t>
            </a:r>
            <a:endParaRPr kumimoji="1" lang="ja-JP" altLang="en-US" dirty="0"/>
          </a:p>
        </p:txBody>
      </p:sp>
      <p:cxnSp>
        <p:nvCxnSpPr>
          <p:cNvPr id="20" name="直線矢印コネクタ 19"/>
          <p:cNvCxnSpPr>
            <a:stCxn id="7" idx="3"/>
            <a:endCxn id="23" idx="1"/>
          </p:cNvCxnSpPr>
          <p:nvPr/>
        </p:nvCxnSpPr>
        <p:spPr>
          <a:xfrm flipV="1">
            <a:off x="3241216" y="4795167"/>
            <a:ext cx="1716488" cy="709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4957704" y="4472001"/>
            <a:ext cx="2723823" cy="646331"/>
          </a:xfrm>
          <a:prstGeom prst="rect">
            <a:avLst/>
          </a:prstGeom>
          <a:solidFill>
            <a:schemeClr val="accent3">
              <a:lumMod val="20000"/>
              <a:lumOff val="80000"/>
            </a:schemeClr>
          </a:solidFill>
        </p:spPr>
        <p:txBody>
          <a:bodyPr wrap="none" rtlCol="0">
            <a:spAutoFit/>
          </a:bodyPr>
          <a:lstStyle/>
          <a:p>
            <a:r>
              <a:rPr kumimoji="1" lang="en-US" altLang="ja-JP" dirty="0" err="1" smtClean="0"/>
              <a:t>MainActivity</a:t>
            </a:r>
            <a:r>
              <a:rPr kumimoji="1" lang="ja-JP" altLang="en-US" dirty="0" smtClean="0"/>
              <a:t>の</a:t>
            </a:r>
            <a:endParaRPr kumimoji="1" lang="en-US" altLang="ja-JP" dirty="0" smtClean="0"/>
          </a:p>
          <a:p>
            <a:r>
              <a:rPr kumimoji="1" lang="ja-JP" altLang="en-US" dirty="0" smtClean="0"/>
              <a:t>画面レイアウトファイル</a:t>
            </a:r>
            <a:endParaRPr kumimoji="1" lang="ja-JP" altLang="en-US" dirty="0"/>
          </a:p>
        </p:txBody>
      </p:sp>
      <p:cxnSp>
        <p:nvCxnSpPr>
          <p:cNvPr id="25" name="直線矢印コネクタ 24"/>
          <p:cNvCxnSpPr>
            <a:stCxn id="9" idx="3"/>
            <a:endCxn id="27" idx="1"/>
          </p:cNvCxnSpPr>
          <p:nvPr/>
        </p:nvCxnSpPr>
        <p:spPr>
          <a:xfrm flipV="1">
            <a:off x="3045829" y="5759215"/>
            <a:ext cx="1911875" cy="49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4957704" y="5574549"/>
            <a:ext cx="2492990" cy="369332"/>
          </a:xfrm>
          <a:prstGeom prst="rect">
            <a:avLst/>
          </a:prstGeom>
          <a:solidFill>
            <a:schemeClr val="accent3">
              <a:lumMod val="20000"/>
              <a:lumOff val="80000"/>
            </a:schemeClr>
          </a:solidFill>
        </p:spPr>
        <p:txBody>
          <a:bodyPr wrap="none" rtlCol="0">
            <a:spAutoFit/>
          </a:bodyPr>
          <a:lstStyle/>
          <a:p>
            <a:r>
              <a:rPr kumimoji="1" lang="ja-JP" altLang="en-US" dirty="0" smtClean="0"/>
              <a:t>マニフェストファイル</a:t>
            </a:r>
            <a:endParaRPr kumimoji="1" lang="ja-JP" altLang="en-US" dirty="0"/>
          </a:p>
        </p:txBody>
      </p:sp>
    </p:spTree>
    <p:extLst>
      <p:ext uri="{BB962C8B-B14F-4D97-AF65-F5344CB8AC3E}">
        <p14:creationId xmlns:p14="http://schemas.microsoft.com/office/powerpoint/2010/main" val="22300179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5036" y="1159836"/>
            <a:ext cx="8018790" cy="5262980"/>
          </a:xfrm>
          <a:prstGeom prst="rect">
            <a:avLst/>
          </a:prstGeom>
          <a:noFill/>
          <a:ln>
            <a:solidFill>
              <a:srgbClr val="000000"/>
            </a:solidFill>
          </a:ln>
        </p:spPr>
        <p:txBody>
          <a:bodyPr wrap="square" rtlCol="0">
            <a:spAutoFit/>
          </a:bodyPr>
          <a:lstStyle/>
          <a:p>
            <a:r>
              <a:rPr kumimoji="1" lang="en-US" altLang="ja-JP" sz="1600" b="1" dirty="0">
                <a:solidFill>
                  <a:srgbClr val="FF0000"/>
                </a:solidFill>
              </a:rPr>
              <a:t>package</a:t>
            </a:r>
            <a:r>
              <a:rPr kumimoji="1" lang="en-US" altLang="ja-JP" sz="1600" b="1" dirty="0"/>
              <a:t> </a:t>
            </a:r>
            <a:r>
              <a:rPr kumimoji="1" lang="en-US" altLang="ja-JP" sz="1600" b="1" dirty="0" err="1"/>
              <a:t>com.example.helloworld</a:t>
            </a:r>
            <a:r>
              <a:rPr kumimoji="1" lang="en-US" altLang="ja-JP" sz="1600" b="1" dirty="0"/>
              <a:t>;</a:t>
            </a:r>
          </a:p>
          <a:p>
            <a:endParaRPr kumimoji="1" lang="en-US" altLang="ja-JP" sz="1600" b="1" dirty="0"/>
          </a:p>
          <a:p>
            <a:r>
              <a:rPr kumimoji="1" lang="en-US" altLang="ja-JP" sz="1600" b="1" dirty="0">
                <a:solidFill>
                  <a:srgbClr val="FF0000"/>
                </a:solidFill>
              </a:rPr>
              <a:t>import</a:t>
            </a:r>
            <a:r>
              <a:rPr kumimoji="1" lang="en-US" altLang="ja-JP" sz="1600" b="1" dirty="0"/>
              <a:t> </a:t>
            </a:r>
            <a:r>
              <a:rPr kumimoji="1" lang="en-US" altLang="ja-JP" sz="1600" b="1" dirty="0" err="1"/>
              <a:t>android.os.Bundle</a:t>
            </a:r>
            <a:r>
              <a:rPr kumimoji="1" lang="en-US" altLang="ja-JP" sz="1600" b="1" dirty="0"/>
              <a:t>;</a:t>
            </a:r>
          </a:p>
          <a:p>
            <a:r>
              <a:rPr kumimoji="1" lang="en-US" altLang="ja-JP" sz="1600" b="1" dirty="0">
                <a:solidFill>
                  <a:srgbClr val="FF0000"/>
                </a:solidFill>
              </a:rPr>
              <a:t>import</a:t>
            </a:r>
            <a:r>
              <a:rPr kumimoji="1" lang="en-US" altLang="ja-JP" sz="1600" b="1" dirty="0"/>
              <a:t> </a:t>
            </a:r>
            <a:r>
              <a:rPr kumimoji="1" lang="en-US" altLang="ja-JP" sz="1600" b="1" dirty="0" err="1"/>
              <a:t>android.app.Activity</a:t>
            </a:r>
            <a:r>
              <a:rPr kumimoji="1" lang="en-US" altLang="ja-JP" sz="1600" b="1" dirty="0"/>
              <a:t>;</a:t>
            </a:r>
          </a:p>
          <a:p>
            <a:r>
              <a:rPr kumimoji="1" lang="en-US" altLang="ja-JP" sz="1600" b="1" dirty="0">
                <a:solidFill>
                  <a:srgbClr val="FF0000"/>
                </a:solidFill>
              </a:rPr>
              <a:t>import</a:t>
            </a:r>
            <a:r>
              <a:rPr kumimoji="1" lang="en-US" altLang="ja-JP" sz="1600" b="1" dirty="0"/>
              <a:t> </a:t>
            </a:r>
            <a:r>
              <a:rPr kumimoji="1" lang="en-US" altLang="ja-JP" sz="1600" b="1" dirty="0" err="1"/>
              <a:t>android.view.Menu</a:t>
            </a:r>
            <a:r>
              <a:rPr kumimoji="1" lang="en-US" altLang="ja-JP" sz="1600" b="1" dirty="0"/>
              <a:t>;</a:t>
            </a:r>
          </a:p>
          <a:p>
            <a:endParaRPr kumimoji="1" lang="en-US" altLang="ja-JP" sz="1600" b="1" dirty="0">
              <a:solidFill>
                <a:srgbClr val="800000"/>
              </a:solidFill>
            </a:endParaRPr>
          </a:p>
          <a:p>
            <a:r>
              <a:rPr kumimoji="1" lang="en-US" altLang="ja-JP" sz="1600" b="1" dirty="0">
                <a:solidFill>
                  <a:srgbClr val="FF0000"/>
                </a:solidFill>
              </a:rPr>
              <a:t>public class </a:t>
            </a:r>
            <a:r>
              <a:rPr kumimoji="1" lang="en-US" altLang="ja-JP" sz="1600" b="1" dirty="0" err="1"/>
              <a:t>MainActivity</a:t>
            </a:r>
            <a:r>
              <a:rPr kumimoji="1" lang="en-US" altLang="ja-JP" sz="1600" b="1" dirty="0"/>
              <a:t> </a:t>
            </a:r>
            <a:r>
              <a:rPr kumimoji="1" lang="en-US" altLang="ja-JP" sz="1600" b="1" dirty="0">
                <a:solidFill>
                  <a:srgbClr val="FF0000"/>
                </a:solidFill>
              </a:rPr>
              <a:t>extends </a:t>
            </a:r>
            <a:r>
              <a:rPr kumimoji="1" lang="en-US" altLang="ja-JP" sz="1600" b="1" dirty="0"/>
              <a:t>Activity {</a:t>
            </a:r>
          </a:p>
          <a:p>
            <a:endParaRPr kumimoji="1" lang="en-US" altLang="ja-JP" sz="1600" b="1" dirty="0"/>
          </a:p>
          <a:p>
            <a:r>
              <a:rPr kumimoji="1" lang="en-US" altLang="ja-JP" sz="1600" b="1" dirty="0"/>
              <a:t>    </a:t>
            </a:r>
            <a:r>
              <a:rPr kumimoji="1" lang="en-US" altLang="ja-JP" sz="1600" b="1" dirty="0">
                <a:solidFill>
                  <a:schemeClr val="bg1">
                    <a:lumMod val="50000"/>
                  </a:schemeClr>
                </a:solidFill>
              </a:rPr>
              <a:t>@Override</a:t>
            </a:r>
          </a:p>
          <a:p>
            <a:r>
              <a:rPr kumimoji="1" lang="en-US" altLang="ja-JP" sz="1600" b="1" dirty="0"/>
              <a:t>    </a:t>
            </a:r>
            <a:r>
              <a:rPr kumimoji="1" lang="en-US" altLang="ja-JP" sz="1600" b="1" dirty="0" smtClean="0">
                <a:solidFill>
                  <a:srgbClr val="FF0000"/>
                </a:solidFill>
              </a:rPr>
              <a:t>protected </a:t>
            </a:r>
            <a:r>
              <a:rPr kumimoji="1" lang="en-US" altLang="ja-JP" sz="1600" b="1" dirty="0">
                <a:solidFill>
                  <a:srgbClr val="FF0000"/>
                </a:solidFill>
              </a:rPr>
              <a:t>void </a:t>
            </a:r>
            <a:r>
              <a:rPr kumimoji="1" lang="en-US" altLang="ja-JP" sz="1600" b="1" dirty="0" err="1"/>
              <a:t>onCreate</a:t>
            </a:r>
            <a:r>
              <a:rPr kumimoji="1" lang="en-US" altLang="ja-JP" sz="1600" b="1" dirty="0"/>
              <a:t>(Bundle </a:t>
            </a:r>
            <a:r>
              <a:rPr kumimoji="1" lang="en-US" altLang="ja-JP" sz="1600" b="1" dirty="0" err="1"/>
              <a:t>savedInstanceState</a:t>
            </a:r>
            <a:r>
              <a:rPr kumimoji="1" lang="en-US" altLang="ja-JP" sz="1600" b="1" dirty="0"/>
              <a:t>) {</a:t>
            </a:r>
          </a:p>
          <a:p>
            <a:r>
              <a:rPr kumimoji="1" lang="en-US" altLang="ja-JP" sz="1600" b="1" dirty="0"/>
              <a:t>        </a:t>
            </a:r>
            <a:r>
              <a:rPr kumimoji="1" lang="en-US" altLang="ja-JP" sz="1600" b="1" dirty="0" err="1"/>
              <a:t>super.onCreate</a:t>
            </a:r>
            <a:r>
              <a:rPr kumimoji="1" lang="en-US" altLang="ja-JP" sz="1600" b="1" dirty="0"/>
              <a:t>(</a:t>
            </a:r>
            <a:r>
              <a:rPr kumimoji="1" lang="en-US" altLang="ja-JP" sz="1600" b="1" dirty="0" err="1"/>
              <a:t>savedInstanceState</a:t>
            </a:r>
            <a:r>
              <a:rPr kumimoji="1" lang="en-US" altLang="ja-JP" sz="1600" b="1" dirty="0"/>
              <a:t>);</a:t>
            </a:r>
          </a:p>
          <a:p>
            <a:r>
              <a:rPr kumimoji="1" lang="en-US" altLang="ja-JP" sz="1600" b="1" dirty="0"/>
              <a:t>        </a:t>
            </a:r>
            <a:r>
              <a:rPr kumimoji="1" lang="en-US" altLang="ja-JP" sz="1600" b="1" dirty="0" err="1"/>
              <a:t>setContentView</a:t>
            </a:r>
            <a:r>
              <a:rPr kumimoji="1" lang="en-US" altLang="ja-JP" sz="1600" b="1" dirty="0"/>
              <a:t>(</a:t>
            </a:r>
            <a:r>
              <a:rPr kumimoji="1" lang="en-US" altLang="ja-JP" sz="1600" b="1" dirty="0" err="1"/>
              <a:t>R.layout.</a:t>
            </a:r>
            <a:r>
              <a:rPr kumimoji="1" lang="en-US" altLang="ja-JP" sz="1600" b="1" i="1" dirty="0" err="1">
                <a:solidFill>
                  <a:schemeClr val="tx2"/>
                </a:solidFill>
              </a:rPr>
              <a:t>activity_main</a:t>
            </a:r>
            <a:r>
              <a:rPr kumimoji="1" lang="en-US" altLang="ja-JP" sz="1600" b="1" dirty="0"/>
              <a:t>);</a:t>
            </a:r>
          </a:p>
          <a:p>
            <a:r>
              <a:rPr kumimoji="1" lang="en-US" altLang="ja-JP" sz="1600" b="1" dirty="0"/>
              <a:t>    }</a:t>
            </a:r>
          </a:p>
          <a:p>
            <a:endParaRPr kumimoji="1" lang="en-US" altLang="ja-JP" sz="1600" b="1" dirty="0"/>
          </a:p>
          <a:p>
            <a:r>
              <a:rPr kumimoji="1" lang="en-US" altLang="ja-JP" sz="1600" b="1" dirty="0"/>
              <a:t>   </a:t>
            </a:r>
            <a:r>
              <a:rPr kumimoji="1" lang="en-US" altLang="ja-JP" sz="1600" b="1" dirty="0">
                <a:solidFill>
                  <a:srgbClr val="7F7F7F"/>
                </a:solidFill>
              </a:rPr>
              <a:t> @Override</a:t>
            </a:r>
          </a:p>
          <a:p>
            <a:r>
              <a:rPr kumimoji="1" lang="en-US" altLang="ja-JP" sz="1600" b="1" dirty="0"/>
              <a:t>    </a:t>
            </a:r>
            <a:r>
              <a:rPr kumimoji="1" lang="en-US" altLang="ja-JP" sz="1600" b="1" dirty="0">
                <a:solidFill>
                  <a:srgbClr val="FF0000"/>
                </a:solidFill>
              </a:rPr>
              <a:t>public </a:t>
            </a:r>
            <a:r>
              <a:rPr kumimoji="1" lang="en-US" altLang="ja-JP" sz="1600" b="1" dirty="0" err="1">
                <a:solidFill>
                  <a:srgbClr val="FF0000"/>
                </a:solidFill>
              </a:rPr>
              <a:t>boolean</a:t>
            </a:r>
            <a:r>
              <a:rPr kumimoji="1" lang="en-US" altLang="ja-JP" sz="1600" b="1" dirty="0">
                <a:solidFill>
                  <a:srgbClr val="FF0000"/>
                </a:solidFill>
              </a:rPr>
              <a:t> </a:t>
            </a:r>
            <a:r>
              <a:rPr kumimoji="1" lang="en-US" altLang="ja-JP" sz="1600" b="1" dirty="0" err="1"/>
              <a:t>onCreateOptionsMenu</a:t>
            </a:r>
            <a:r>
              <a:rPr kumimoji="1" lang="en-US" altLang="ja-JP" sz="1600" b="1" dirty="0"/>
              <a:t>(Menu menu) </a:t>
            </a:r>
            <a:r>
              <a:rPr kumimoji="1" lang="en-US" altLang="ja-JP" sz="1600" b="1" dirty="0" smtClean="0"/>
              <a:t>{</a:t>
            </a:r>
          </a:p>
          <a:p>
            <a:r>
              <a:rPr kumimoji="1" lang="en-US" altLang="ja-JP" sz="1600" b="1" dirty="0" smtClean="0"/>
              <a:t>        </a:t>
            </a:r>
            <a:r>
              <a:rPr lang="en-US" altLang="ja-JP" sz="1600" dirty="0"/>
              <a:t>// Inflate the menu; this adds items to the action bar if it is present.</a:t>
            </a:r>
            <a:endParaRPr kumimoji="1" lang="en-US" altLang="ja-JP" sz="1600" b="1" dirty="0"/>
          </a:p>
          <a:p>
            <a:r>
              <a:rPr kumimoji="1" lang="en-US" altLang="ja-JP" sz="1600" b="1" dirty="0"/>
              <a:t>        </a:t>
            </a:r>
            <a:r>
              <a:rPr kumimoji="1" lang="en-US" altLang="ja-JP" sz="1600" b="1" dirty="0" err="1"/>
              <a:t>getMenuInflater</a:t>
            </a:r>
            <a:r>
              <a:rPr kumimoji="1" lang="en-US" altLang="ja-JP" sz="1600" b="1" dirty="0"/>
              <a:t>().inflate(</a:t>
            </a:r>
            <a:r>
              <a:rPr kumimoji="1" lang="en-US" altLang="ja-JP" sz="1600" b="1" dirty="0" err="1" smtClean="0"/>
              <a:t>R.menu.</a:t>
            </a:r>
            <a:r>
              <a:rPr kumimoji="1" lang="en-US" altLang="ja-JP" sz="1600" b="1" i="1" dirty="0" err="1" smtClean="0">
                <a:solidFill>
                  <a:srgbClr val="2F5897"/>
                </a:solidFill>
              </a:rPr>
              <a:t>main</a:t>
            </a:r>
            <a:r>
              <a:rPr kumimoji="1" lang="en-US" altLang="ja-JP" sz="1600" b="1" dirty="0"/>
              <a:t>, menu);</a:t>
            </a:r>
          </a:p>
          <a:p>
            <a:r>
              <a:rPr kumimoji="1" lang="en-US" altLang="ja-JP" sz="1600" b="1" dirty="0"/>
              <a:t>        return true;</a:t>
            </a:r>
          </a:p>
          <a:p>
            <a:r>
              <a:rPr kumimoji="1" lang="en-US" altLang="ja-JP" sz="1600" b="1" dirty="0"/>
              <a:t>    }</a:t>
            </a:r>
          </a:p>
          <a:p>
            <a:r>
              <a:rPr kumimoji="1" lang="en-US" altLang="ja-JP" sz="1600" b="1" dirty="0"/>
              <a:t>}</a:t>
            </a:r>
            <a:endParaRPr kumimoji="1" lang="ja-JP" altLang="en-US" sz="1600" b="1" dirty="0"/>
          </a:p>
        </p:txBody>
      </p:sp>
      <p:sp>
        <p:nvSpPr>
          <p:cNvPr id="2" name="タイトル 1"/>
          <p:cNvSpPr>
            <a:spLocks noGrp="1"/>
          </p:cNvSpPr>
          <p:nvPr>
            <p:ph type="title"/>
          </p:nvPr>
        </p:nvSpPr>
        <p:spPr/>
        <p:txBody>
          <a:bodyPr/>
          <a:lstStyle/>
          <a:p>
            <a:r>
              <a:rPr kumimoji="1" lang="en-US" altLang="ja-JP" dirty="0" err="1" smtClean="0"/>
              <a:t>MainActivity.java</a:t>
            </a:r>
            <a:endParaRPr kumimoji="1" lang="ja-JP" altLang="en-US" dirty="0"/>
          </a:p>
        </p:txBody>
      </p:sp>
      <p:sp>
        <p:nvSpPr>
          <p:cNvPr id="7" name="正方形/長方形 6"/>
          <p:cNvSpPr/>
          <p:nvPr/>
        </p:nvSpPr>
        <p:spPr>
          <a:xfrm>
            <a:off x="2333506" y="3369733"/>
            <a:ext cx="3765741"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379180" y="4826941"/>
            <a:ext cx="3528672"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8" idx="2"/>
            <a:endCxn id="17" idx="1"/>
          </p:cNvCxnSpPr>
          <p:nvPr/>
        </p:nvCxnSpPr>
        <p:spPr>
          <a:xfrm>
            <a:off x="4143516" y="5126377"/>
            <a:ext cx="1152489" cy="879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296005" y="5821586"/>
            <a:ext cx="2954655" cy="369332"/>
          </a:xfrm>
          <a:prstGeom prst="rect">
            <a:avLst/>
          </a:prstGeom>
          <a:solidFill>
            <a:srgbClr val="FAE6D3"/>
          </a:solidFill>
        </p:spPr>
        <p:txBody>
          <a:bodyPr wrap="none" rtlCol="0">
            <a:spAutoFit/>
          </a:bodyPr>
          <a:lstStyle/>
          <a:p>
            <a:r>
              <a:rPr kumimoji="1" lang="ja-JP" altLang="en-US" dirty="0" smtClean="0"/>
              <a:t>メニューボタンに対応する</a:t>
            </a:r>
            <a:endParaRPr kumimoji="1" lang="ja-JP" altLang="en-US" dirty="0"/>
          </a:p>
        </p:txBody>
      </p:sp>
      <p:cxnSp>
        <p:nvCxnSpPr>
          <p:cNvPr id="20" name="直線矢印コネクタ 19"/>
          <p:cNvCxnSpPr>
            <a:stCxn id="7" idx="3"/>
            <a:endCxn id="23" idx="1"/>
          </p:cNvCxnSpPr>
          <p:nvPr/>
        </p:nvCxnSpPr>
        <p:spPr>
          <a:xfrm>
            <a:off x="6099247" y="3519451"/>
            <a:ext cx="674086" cy="244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6773333" y="3579335"/>
            <a:ext cx="1800493" cy="369332"/>
          </a:xfrm>
          <a:prstGeom prst="rect">
            <a:avLst/>
          </a:prstGeom>
          <a:solidFill>
            <a:srgbClr val="FAE6D3"/>
          </a:solidFill>
        </p:spPr>
        <p:txBody>
          <a:bodyPr wrap="none" rtlCol="0">
            <a:spAutoFit/>
          </a:bodyPr>
          <a:lstStyle/>
          <a:p>
            <a:r>
              <a:rPr kumimoji="1" lang="ja-JP" altLang="en-US" dirty="0" smtClean="0"/>
              <a:t>最初に呼ばれる</a:t>
            </a:r>
            <a:endParaRPr kumimoji="1" lang="ja-JP" altLang="en-US" dirty="0"/>
          </a:p>
        </p:txBody>
      </p:sp>
      <p:sp>
        <p:nvSpPr>
          <p:cNvPr id="26" name="正方形/長方形 25"/>
          <p:cNvSpPr/>
          <p:nvPr/>
        </p:nvSpPr>
        <p:spPr>
          <a:xfrm>
            <a:off x="1118584" y="3911039"/>
            <a:ext cx="3952009"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矢印コネクタ 27"/>
          <p:cNvCxnSpPr>
            <a:endCxn id="29" idx="1"/>
          </p:cNvCxnSpPr>
          <p:nvPr/>
        </p:nvCxnSpPr>
        <p:spPr>
          <a:xfrm>
            <a:off x="4649139" y="4210475"/>
            <a:ext cx="1016001" cy="244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5665140" y="4270359"/>
            <a:ext cx="2723823" cy="369332"/>
          </a:xfrm>
          <a:prstGeom prst="rect">
            <a:avLst/>
          </a:prstGeom>
          <a:solidFill>
            <a:srgbClr val="FAE6D3"/>
          </a:solidFill>
        </p:spPr>
        <p:txBody>
          <a:bodyPr wrap="none" rtlCol="0">
            <a:spAutoFit/>
          </a:bodyPr>
          <a:lstStyle/>
          <a:p>
            <a:r>
              <a:rPr kumimoji="1" lang="ja-JP" altLang="en-US" dirty="0" smtClean="0"/>
              <a:t>レイアウトをセットする</a:t>
            </a:r>
            <a:endParaRPr kumimoji="1" lang="ja-JP" altLang="en-US" dirty="0"/>
          </a:p>
        </p:txBody>
      </p:sp>
    </p:spTree>
    <p:extLst>
      <p:ext uri="{BB962C8B-B14F-4D97-AF65-F5344CB8AC3E}">
        <p14:creationId xmlns:p14="http://schemas.microsoft.com/office/powerpoint/2010/main" val="352849005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5036" y="1703569"/>
            <a:ext cx="8018790" cy="4031873"/>
          </a:xfrm>
          <a:prstGeom prst="rect">
            <a:avLst/>
          </a:prstGeom>
          <a:noFill/>
          <a:ln>
            <a:solidFill>
              <a:srgbClr val="000000"/>
            </a:solidFill>
          </a:ln>
        </p:spPr>
        <p:txBody>
          <a:bodyPr wrap="square" rtlCol="0">
            <a:spAutoFit/>
          </a:bodyPr>
          <a:lstStyle/>
          <a:p>
            <a:r>
              <a:rPr lang="en-US" altLang="ja-JP" sz="1600" b="1" dirty="0">
                <a:solidFill>
                  <a:schemeClr val="accent5">
                    <a:lumMod val="75000"/>
                  </a:schemeClr>
                </a:solidFill>
              </a:rPr>
              <a:t>&lt;</a:t>
            </a:r>
            <a:r>
              <a:rPr lang="en-US" altLang="ja-JP" sz="1600" b="1" dirty="0" err="1">
                <a:solidFill>
                  <a:schemeClr val="accent5">
                    <a:lumMod val="75000"/>
                  </a:schemeClr>
                </a:solidFill>
              </a:rPr>
              <a:t>RelativeLayout</a:t>
            </a:r>
            <a:r>
              <a:rPr lang="en-US" altLang="ja-JP" sz="1600" b="1" dirty="0">
                <a:solidFill>
                  <a:schemeClr val="accent5">
                    <a:lumMod val="75000"/>
                  </a:schemeClr>
                </a:solidFill>
              </a:rPr>
              <a:t> </a:t>
            </a:r>
            <a:r>
              <a:rPr lang="en-US" altLang="ja-JP" sz="1600" b="1" dirty="0" err="1">
                <a:solidFill>
                  <a:srgbClr val="FF0000"/>
                </a:solidFill>
              </a:rPr>
              <a:t>xmlns:android</a:t>
            </a:r>
            <a:r>
              <a:rPr lang="en-US" altLang="ja-JP" sz="1600" b="1" dirty="0"/>
              <a:t>=</a:t>
            </a:r>
            <a:r>
              <a:rPr lang="en-US" altLang="ja-JP" sz="1600" b="1" i="1" dirty="0">
                <a:solidFill>
                  <a:srgbClr val="0000FF"/>
                </a:solidFill>
              </a:rPr>
              <a:t>"http://</a:t>
            </a:r>
            <a:r>
              <a:rPr lang="en-US" altLang="ja-JP" sz="1600" b="1" i="1" dirty="0" err="1">
                <a:solidFill>
                  <a:srgbClr val="0000FF"/>
                </a:solidFill>
              </a:rPr>
              <a:t>schemas.android.com</a:t>
            </a:r>
            <a:r>
              <a:rPr lang="en-US" altLang="ja-JP" sz="1600" b="1" i="1" dirty="0">
                <a:solidFill>
                  <a:srgbClr val="0000FF"/>
                </a:solidFill>
              </a:rPr>
              <a:t>/</a:t>
            </a:r>
            <a:r>
              <a:rPr lang="en-US" altLang="ja-JP" sz="1600" b="1" i="1" dirty="0" err="1">
                <a:solidFill>
                  <a:srgbClr val="0000FF"/>
                </a:solidFill>
              </a:rPr>
              <a:t>apk</a:t>
            </a:r>
            <a:r>
              <a:rPr lang="en-US" altLang="ja-JP" sz="1600" b="1" i="1" dirty="0">
                <a:solidFill>
                  <a:srgbClr val="0000FF"/>
                </a:solidFill>
              </a:rPr>
              <a:t>/res/android"</a:t>
            </a:r>
          </a:p>
          <a:p>
            <a:r>
              <a:rPr lang="en-US" altLang="ja-JP" sz="1600" b="1" dirty="0"/>
              <a:t>    </a:t>
            </a:r>
            <a:r>
              <a:rPr lang="en-US" altLang="ja-JP" sz="1600" b="1" dirty="0" err="1">
                <a:solidFill>
                  <a:srgbClr val="FF0000"/>
                </a:solidFill>
              </a:rPr>
              <a:t>xmlns:tools</a:t>
            </a:r>
            <a:r>
              <a:rPr lang="en-US" altLang="ja-JP" sz="1600" b="1" dirty="0"/>
              <a:t>=</a:t>
            </a:r>
            <a:r>
              <a:rPr lang="en-US" altLang="ja-JP" sz="1600" b="1" i="1" dirty="0">
                <a:solidFill>
                  <a:srgbClr val="0000FF"/>
                </a:solidFill>
              </a:rPr>
              <a:t>"http://</a:t>
            </a:r>
            <a:r>
              <a:rPr lang="en-US" altLang="ja-JP" sz="1600" b="1" i="1" dirty="0" err="1">
                <a:solidFill>
                  <a:srgbClr val="0000FF"/>
                </a:solidFill>
              </a:rPr>
              <a:t>schemas.android.com</a:t>
            </a:r>
            <a:r>
              <a:rPr lang="en-US" altLang="ja-JP" sz="1600" b="1" i="1" dirty="0">
                <a:solidFill>
                  <a:srgbClr val="0000FF"/>
                </a:solidFill>
              </a:rPr>
              <a:t>/tools"</a:t>
            </a:r>
          </a:p>
          <a:p>
            <a:r>
              <a:rPr lang="en-US" altLang="ja-JP" sz="1600" b="1" dirty="0"/>
              <a:t>    </a:t>
            </a:r>
            <a:r>
              <a:rPr lang="en-US" altLang="ja-JP" sz="1600" b="1" dirty="0" err="1">
                <a:solidFill>
                  <a:srgbClr val="FF0000"/>
                </a:solidFill>
              </a:rPr>
              <a:t>android:layout_width</a:t>
            </a:r>
            <a:r>
              <a:rPr lang="en-US" altLang="ja-JP" sz="1600" b="1" dirty="0"/>
              <a:t>=</a:t>
            </a:r>
            <a:r>
              <a:rPr lang="en-US" altLang="ja-JP" sz="1600" b="1" i="1" dirty="0">
                <a:solidFill>
                  <a:srgbClr val="0000FF"/>
                </a:solidFill>
              </a:rPr>
              <a:t>"</a:t>
            </a:r>
            <a:r>
              <a:rPr lang="en-US" altLang="ja-JP" sz="1600" b="1" i="1" dirty="0" err="1">
                <a:solidFill>
                  <a:srgbClr val="0000FF"/>
                </a:solidFill>
              </a:rPr>
              <a:t>match_parent</a:t>
            </a:r>
            <a:r>
              <a:rPr lang="en-US" altLang="ja-JP" sz="1600" b="1" i="1" dirty="0">
                <a:solidFill>
                  <a:srgbClr val="0000FF"/>
                </a:solidFill>
              </a:rPr>
              <a:t>"</a:t>
            </a:r>
          </a:p>
          <a:p>
            <a:r>
              <a:rPr lang="en-US" altLang="ja-JP" sz="1600" b="1" dirty="0"/>
              <a:t>    </a:t>
            </a:r>
            <a:r>
              <a:rPr lang="en-US" altLang="ja-JP" sz="1600" b="1" dirty="0" err="1">
                <a:solidFill>
                  <a:srgbClr val="FF0000"/>
                </a:solidFill>
              </a:rPr>
              <a:t>android:layout_height</a:t>
            </a:r>
            <a:r>
              <a:rPr lang="en-US" altLang="ja-JP" sz="1600" b="1" dirty="0"/>
              <a:t>=</a:t>
            </a:r>
            <a:r>
              <a:rPr lang="en-US" altLang="ja-JP" sz="1600" b="1" i="1" dirty="0">
                <a:solidFill>
                  <a:srgbClr val="0000FF"/>
                </a:solidFill>
              </a:rPr>
              <a:t>"</a:t>
            </a:r>
            <a:r>
              <a:rPr lang="en-US" altLang="ja-JP" sz="1600" b="1" i="1" dirty="0" err="1" smtClean="0">
                <a:solidFill>
                  <a:srgbClr val="0000FF"/>
                </a:solidFill>
              </a:rPr>
              <a:t>match_parent</a:t>
            </a:r>
            <a:r>
              <a:rPr lang="en-US" altLang="ja-JP" sz="1600" b="1" i="1" dirty="0" smtClean="0">
                <a:solidFill>
                  <a:srgbClr val="0000FF"/>
                </a:solidFill>
              </a:rPr>
              <a:t>”</a:t>
            </a:r>
          </a:p>
          <a:p>
            <a:r>
              <a:rPr lang="en-US" altLang="ja-JP" sz="1600" dirty="0"/>
              <a:t> </a:t>
            </a:r>
            <a:r>
              <a:rPr lang="en-US" altLang="ja-JP" sz="1600" dirty="0" smtClean="0"/>
              <a:t>   </a:t>
            </a:r>
            <a:r>
              <a:rPr lang="en-US" altLang="ja-JP" sz="1600" b="1" dirty="0" err="1" smtClean="0">
                <a:solidFill>
                  <a:srgbClr val="FF0000"/>
                </a:solidFill>
              </a:rPr>
              <a:t>android:paddingBottom</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activity_vertical_margin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android:paddingLeft</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activity_horizontal_margin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android:paddingRight</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activity_horizontal_margin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android:paddingTop</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activity_vertical_margin</a:t>
            </a:r>
            <a:r>
              <a:rPr lang="en-US" altLang="ja-JP" sz="1600" i="1" dirty="0">
                <a:solidFill>
                  <a:srgbClr val="0000FF"/>
                </a:solidFill>
              </a:rPr>
              <a:t>"</a:t>
            </a:r>
          </a:p>
          <a:p>
            <a:r>
              <a:rPr lang="en-US" altLang="ja-JP" sz="1600" dirty="0"/>
              <a:t>    </a:t>
            </a:r>
            <a:r>
              <a:rPr lang="en-US" altLang="ja-JP" sz="1600" b="1" dirty="0" err="1">
                <a:solidFill>
                  <a:srgbClr val="FF0000"/>
                </a:solidFill>
              </a:rPr>
              <a:t>tools:context</a:t>
            </a:r>
            <a:r>
              <a:rPr lang="en-US" altLang="ja-JP" sz="1600" b="1" dirty="0"/>
              <a:t>=</a:t>
            </a:r>
            <a:r>
              <a:rPr lang="en-US" altLang="ja-JP" sz="1600" i="1" dirty="0">
                <a:solidFill>
                  <a:srgbClr val="0000FF"/>
                </a:solidFill>
              </a:rPr>
              <a:t>".</a:t>
            </a:r>
            <a:r>
              <a:rPr lang="en-US" altLang="ja-JP" sz="1600" i="1" dirty="0" err="1" smtClean="0">
                <a:solidFill>
                  <a:srgbClr val="0000FF"/>
                </a:solidFill>
              </a:rPr>
              <a:t>MainActivity</a:t>
            </a:r>
            <a:r>
              <a:rPr lang="en-US" altLang="ja-JP" sz="1600" i="1" dirty="0" smtClean="0">
                <a:solidFill>
                  <a:srgbClr val="0000FF"/>
                </a:solidFill>
              </a:rPr>
              <a:t>” </a:t>
            </a:r>
            <a:r>
              <a:rPr lang="en-US" altLang="ja-JP" sz="1600" b="1" i="1" dirty="0" smtClean="0">
                <a:solidFill>
                  <a:srgbClr val="0000FF"/>
                </a:solidFill>
              </a:rPr>
              <a:t> </a:t>
            </a:r>
            <a:r>
              <a:rPr lang="en-US" altLang="ja-JP" sz="1600" b="1" i="1" dirty="0">
                <a:solidFill>
                  <a:srgbClr val="4A6717"/>
                </a:solidFill>
              </a:rPr>
              <a:t>&gt;</a:t>
            </a:r>
          </a:p>
          <a:p>
            <a:endParaRPr lang="en-US" altLang="ja-JP" sz="1600" b="1" dirty="0"/>
          </a:p>
          <a:p>
            <a:r>
              <a:rPr lang="en-US" altLang="ja-JP" sz="1600" b="1" dirty="0"/>
              <a:t>    </a:t>
            </a:r>
            <a:r>
              <a:rPr lang="en-US" altLang="ja-JP" sz="1600" b="1" dirty="0">
                <a:solidFill>
                  <a:srgbClr val="4A6717"/>
                </a:solidFill>
              </a:rPr>
              <a:t>&lt;</a:t>
            </a:r>
            <a:r>
              <a:rPr lang="en-US" altLang="ja-JP" sz="1600" b="1" dirty="0" err="1">
                <a:solidFill>
                  <a:srgbClr val="4A6717"/>
                </a:solidFill>
              </a:rPr>
              <a:t>TextView</a:t>
            </a:r>
            <a:endParaRPr lang="en-US" altLang="ja-JP" sz="1600" b="1" dirty="0">
              <a:solidFill>
                <a:srgbClr val="4A6717"/>
              </a:solidFill>
            </a:endParaRPr>
          </a:p>
          <a:p>
            <a:r>
              <a:rPr lang="en-US" altLang="ja-JP" sz="1600" b="1" dirty="0"/>
              <a:t>        </a:t>
            </a:r>
            <a:r>
              <a:rPr lang="en-US" altLang="ja-JP" sz="1600" b="1" dirty="0" err="1">
                <a:solidFill>
                  <a:srgbClr val="FF0000"/>
                </a:solidFill>
              </a:rPr>
              <a:t>android:layout_width</a:t>
            </a:r>
            <a:r>
              <a:rPr lang="en-US" altLang="ja-JP" sz="1600" b="1" dirty="0"/>
              <a:t>=</a:t>
            </a:r>
            <a:r>
              <a:rPr lang="en-US" altLang="ja-JP" sz="1600" b="1" i="1" dirty="0">
                <a:solidFill>
                  <a:srgbClr val="0000FF"/>
                </a:solidFill>
              </a:rPr>
              <a:t>"</a:t>
            </a:r>
            <a:r>
              <a:rPr lang="en-US" altLang="ja-JP" sz="1600" b="1" i="1" dirty="0" err="1">
                <a:solidFill>
                  <a:srgbClr val="0000FF"/>
                </a:solidFill>
              </a:rPr>
              <a:t>wrap_content</a:t>
            </a:r>
            <a:r>
              <a:rPr lang="en-US" altLang="ja-JP" sz="1600" b="1" i="1" dirty="0">
                <a:solidFill>
                  <a:srgbClr val="0000FF"/>
                </a:solidFill>
              </a:rPr>
              <a:t>"</a:t>
            </a:r>
          </a:p>
          <a:p>
            <a:r>
              <a:rPr lang="en-US" altLang="ja-JP" sz="1600" b="1" dirty="0"/>
              <a:t>        </a:t>
            </a:r>
            <a:r>
              <a:rPr lang="en-US" altLang="ja-JP" sz="1600" b="1" dirty="0" err="1">
                <a:solidFill>
                  <a:srgbClr val="FF0000"/>
                </a:solidFill>
              </a:rPr>
              <a:t>android:layout_height</a:t>
            </a:r>
            <a:r>
              <a:rPr lang="en-US" altLang="ja-JP" sz="1600" b="1" dirty="0"/>
              <a:t>=</a:t>
            </a:r>
            <a:r>
              <a:rPr lang="en-US" altLang="ja-JP" sz="1600" b="1" i="1" dirty="0">
                <a:solidFill>
                  <a:srgbClr val="0000FF"/>
                </a:solidFill>
              </a:rPr>
              <a:t>"</a:t>
            </a:r>
            <a:r>
              <a:rPr lang="en-US" altLang="ja-JP" sz="1600" b="1" i="1" dirty="0" err="1" smtClean="0">
                <a:solidFill>
                  <a:srgbClr val="0000FF"/>
                </a:solidFill>
              </a:rPr>
              <a:t>wrap_content</a:t>
            </a:r>
            <a:r>
              <a:rPr lang="en-US" altLang="ja-JP" sz="1600" b="1" i="1" dirty="0" smtClean="0">
                <a:solidFill>
                  <a:srgbClr val="0000FF"/>
                </a:solidFill>
              </a:rPr>
              <a:t>”</a:t>
            </a:r>
            <a:endParaRPr lang="en-US" altLang="ja-JP" sz="1600" b="1" i="1" dirty="0">
              <a:solidFill>
                <a:srgbClr val="0000FF"/>
              </a:solidFill>
            </a:endParaRPr>
          </a:p>
          <a:p>
            <a:r>
              <a:rPr lang="en-US" altLang="ja-JP" sz="1600" b="1" dirty="0" smtClean="0">
                <a:solidFill>
                  <a:srgbClr val="FF0000"/>
                </a:solidFill>
              </a:rPr>
              <a:t>        </a:t>
            </a:r>
            <a:r>
              <a:rPr lang="en-US" altLang="ja-JP" sz="1600" b="1" dirty="0" err="1" smtClean="0">
                <a:solidFill>
                  <a:srgbClr val="FF0000"/>
                </a:solidFill>
              </a:rPr>
              <a:t>android:text</a:t>
            </a:r>
            <a:r>
              <a:rPr lang="en-US" altLang="ja-JP" sz="1600" b="1" dirty="0"/>
              <a:t>=</a:t>
            </a:r>
            <a:r>
              <a:rPr lang="en-US" altLang="ja-JP" sz="1600" b="1" i="1" dirty="0">
                <a:solidFill>
                  <a:srgbClr val="0000FF"/>
                </a:solidFill>
              </a:rPr>
              <a:t>"@string/</a:t>
            </a:r>
            <a:r>
              <a:rPr lang="en-US" altLang="ja-JP" sz="1600" b="1" i="1" dirty="0" err="1" smtClean="0">
                <a:solidFill>
                  <a:srgbClr val="0000FF"/>
                </a:solidFill>
              </a:rPr>
              <a:t>hello_world</a:t>
            </a:r>
            <a:r>
              <a:rPr lang="en-US" altLang="ja-JP" sz="1600" b="1" i="1" dirty="0" smtClean="0">
                <a:solidFill>
                  <a:srgbClr val="0000FF"/>
                </a:solidFill>
              </a:rPr>
              <a:t>”</a:t>
            </a:r>
            <a:r>
              <a:rPr lang="en-US" altLang="ja-JP" sz="1600" b="1" i="1" dirty="0">
                <a:solidFill>
                  <a:srgbClr val="0000FF"/>
                </a:solidFill>
              </a:rPr>
              <a:t> </a:t>
            </a:r>
            <a:r>
              <a:rPr lang="en-US" altLang="ja-JP" sz="1600" b="1" i="1" dirty="0" smtClean="0">
                <a:solidFill>
                  <a:srgbClr val="4A6717"/>
                </a:solidFill>
              </a:rPr>
              <a:t>/</a:t>
            </a:r>
            <a:r>
              <a:rPr lang="en-US" altLang="ja-JP" sz="1600" b="1" i="1" dirty="0">
                <a:solidFill>
                  <a:srgbClr val="4A6717"/>
                </a:solidFill>
              </a:rPr>
              <a:t>&gt;</a:t>
            </a:r>
          </a:p>
          <a:p>
            <a:endParaRPr lang="en-US" altLang="ja-JP" sz="1600" b="1" dirty="0"/>
          </a:p>
          <a:p>
            <a:r>
              <a:rPr lang="en-US" altLang="ja-JP" sz="1600" b="1" dirty="0">
                <a:solidFill>
                  <a:srgbClr val="4A6717"/>
                </a:solidFill>
              </a:rPr>
              <a:t>&lt;/</a:t>
            </a:r>
            <a:r>
              <a:rPr lang="en-US" altLang="ja-JP" sz="1600" b="1" dirty="0" err="1">
                <a:solidFill>
                  <a:srgbClr val="4A6717"/>
                </a:solidFill>
              </a:rPr>
              <a:t>RelativeLayout</a:t>
            </a:r>
            <a:r>
              <a:rPr lang="en-US" altLang="ja-JP" sz="1600" b="1" dirty="0">
                <a:solidFill>
                  <a:srgbClr val="4A6717"/>
                </a:solidFill>
              </a:rPr>
              <a:t>&gt;</a:t>
            </a:r>
            <a:endParaRPr kumimoji="1" lang="ja-JP" altLang="en-US" sz="1600" b="1" dirty="0">
              <a:solidFill>
                <a:srgbClr val="4A6717"/>
              </a:solidFill>
            </a:endParaRPr>
          </a:p>
        </p:txBody>
      </p:sp>
      <p:sp>
        <p:nvSpPr>
          <p:cNvPr id="2" name="タイトル 1"/>
          <p:cNvSpPr>
            <a:spLocks noGrp="1"/>
          </p:cNvSpPr>
          <p:nvPr>
            <p:ph type="title"/>
          </p:nvPr>
        </p:nvSpPr>
        <p:spPr/>
        <p:txBody>
          <a:bodyPr/>
          <a:lstStyle/>
          <a:p>
            <a:r>
              <a:rPr kumimoji="1" lang="en-US" altLang="ja-JP" dirty="0" err="1" smtClean="0"/>
              <a:t>activity_main.xml</a:t>
            </a:r>
            <a:endParaRPr kumimoji="1" lang="ja-JP" altLang="en-US" dirty="0"/>
          </a:p>
        </p:txBody>
      </p:sp>
      <p:sp>
        <p:nvSpPr>
          <p:cNvPr id="26" name="正方形/長方形 25"/>
          <p:cNvSpPr/>
          <p:nvPr/>
        </p:nvSpPr>
        <p:spPr>
          <a:xfrm>
            <a:off x="780091" y="4142154"/>
            <a:ext cx="4270963" cy="123128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矢印コネクタ 27"/>
          <p:cNvCxnSpPr>
            <a:stCxn id="26" idx="3"/>
            <a:endCxn id="29" idx="1"/>
          </p:cNvCxnSpPr>
          <p:nvPr/>
        </p:nvCxnSpPr>
        <p:spPr>
          <a:xfrm flipV="1">
            <a:off x="5051054" y="3871149"/>
            <a:ext cx="1526604" cy="886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577658" y="3686483"/>
            <a:ext cx="1659153" cy="369332"/>
          </a:xfrm>
          <a:prstGeom prst="rect">
            <a:avLst/>
          </a:prstGeom>
          <a:solidFill>
            <a:srgbClr val="FAE6D3"/>
          </a:solidFill>
        </p:spPr>
        <p:txBody>
          <a:bodyPr wrap="none" rtlCol="0">
            <a:spAutoFit/>
          </a:bodyPr>
          <a:lstStyle/>
          <a:p>
            <a:r>
              <a:rPr kumimoji="1" lang="en-US" altLang="ja-JP" dirty="0" smtClean="0"/>
              <a:t>“Hello World”</a:t>
            </a:r>
            <a:endParaRPr kumimoji="1" lang="ja-JP" altLang="en-US" dirty="0"/>
          </a:p>
        </p:txBody>
      </p:sp>
      <p:sp>
        <p:nvSpPr>
          <p:cNvPr id="18" name="正方形/長方形 17"/>
          <p:cNvSpPr/>
          <p:nvPr/>
        </p:nvSpPr>
        <p:spPr>
          <a:xfrm>
            <a:off x="2466623" y="4930640"/>
            <a:ext cx="2152776" cy="25211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18" idx="3"/>
            <a:endCxn id="21" idx="1"/>
          </p:cNvCxnSpPr>
          <p:nvPr/>
        </p:nvCxnSpPr>
        <p:spPr>
          <a:xfrm>
            <a:off x="4619399" y="5056699"/>
            <a:ext cx="1126862" cy="2366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746261" y="5108713"/>
            <a:ext cx="2262158" cy="369332"/>
          </a:xfrm>
          <a:prstGeom prst="rect">
            <a:avLst/>
          </a:prstGeom>
          <a:solidFill>
            <a:srgbClr val="FAE6D3"/>
          </a:solidFill>
        </p:spPr>
        <p:txBody>
          <a:bodyPr wrap="none" rtlCol="0">
            <a:spAutoFit/>
          </a:bodyPr>
          <a:lstStyle/>
          <a:p>
            <a:r>
              <a:rPr kumimoji="1" lang="ja-JP" altLang="en-US" dirty="0" smtClean="0"/>
              <a:t>文字列自体は別定義</a:t>
            </a:r>
            <a:endParaRPr kumimoji="1" lang="ja-JP" altLang="en-US" dirty="0"/>
          </a:p>
        </p:txBody>
      </p:sp>
    </p:spTree>
    <p:extLst>
      <p:ext uri="{BB962C8B-B14F-4D97-AF65-F5344CB8AC3E}">
        <p14:creationId xmlns:p14="http://schemas.microsoft.com/office/powerpoint/2010/main" val="3989575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5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77" y="1103923"/>
            <a:ext cx="2690963" cy="5319346"/>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strings.xml</a:t>
            </a:r>
            <a:endParaRPr kumimoji="1" lang="ja-JP" altLang="en-US" dirty="0"/>
          </a:p>
        </p:txBody>
      </p:sp>
      <p:sp>
        <p:nvSpPr>
          <p:cNvPr id="5" name="テキスト ボックス 4"/>
          <p:cNvSpPr txBox="1"/>
          <p:nvPr/>
        </p:nvSpPr>
        <p:spPr>
          <a:xfrm>
            <a:off x="3087973" y="2419604"/>
            <a:ext cx="5318583" cy="1815882"/>
          </a:xfrm>
          <a:prstGeom prst="rect">
            <a:avLst/>
          </a:prstGeom>
          <a:noFill/>
          <a:ln>
            <a:solidFill>
              <a:srgbClr val="000000"/>
            </a:solidFill>
          </a:ln>
        </p:spPr>
        <p:txBody>
          <a:bodyPr wrap="none" rtlCol="0">
            <a:spAutoFit/>
          </a:bodyPr>
          <a:lstStyle/>
          <a:p>
            <a:r>
              <a:rPr lang="en-US" altLang="ja-JP" sz="1600" b="1" dirty="0">
                <a:solidFill>
                  <a:schemeClr val="accent5">
                    <a:lumMod val="75000"/>
                  </a:schemeClr>
                </a:solidFill>
              </a:rPr>
              <a:t>&lt;resources&gt;</a:t>
            </a:r>
          </a:p>
          <a:p>
            <a:endParaRPr lang="en-US" altLang="ja-JP" sz="1600" b="1" dirty="0"/>
          </a:p>
          <a:p>
            <a:r>
              <a:rPr lang="en-US" altLang="ja-JP" sz="1600" b="1" dirty="0"/>
              <a:t>    </a:t>
            </a:r>
            <a:r>
              <a:rPr lang="en-US" altLang="ja-JP" sz="1600" b="1" dirty="0">
                <a:solidFill>
                  <a:schemeClr val="accent5">
                    <a:lumMod val="75000"/>
                  </a:schemeClr>
                </a:solidFill>
              </a:rPr>
              <a:t>&lt;string </a:t>
            </a:r>
            <a:r>
              <a:rPr lang="en-US" altLang="ja-JP" sz="1600" b="1" dirty="0">
                <a:solidFill>
                  <a:srgbClr val="FF0000"/>
                </a:solidFill>
              </a:rPr>
              <a:t>name</a:t>
            </a:r>
            <a:r>
              <a:rPr lang="en-US" altLang="ja-JP" sz="1600" b="1" dirty="0"/>
              <a:t>=</a:t>
            </a:r>
            <a:r>
              <a:rPr lang="en-US" altLang="ja-JP" sz="1600" b="1" i="1" dirty="0">
                <a:solidFill>
                  <a:srgbClr val="2F5897"/>
                </a:solidFill>
              </a:rPr>
              <a:t>"</a:t>
            </a:r>
            <a:r>
              <a:rPr lang="en-US" altLang="ja-JP" sz="1600" b="1" i="1" dirty="0" err="1">
                <a:solidFill>
                  <a:srgbClr val="2F5897"/>
                </a:solidFill>
              </a:rPr>
              <a:t>app_name</a:t>
            </a:r>
            <a:r>
              <a:rPr lang="en-US" altLang="ja-JP" sz="1600" b="1" i="1" dirty="0">
                <a:solidFill>
                  <a:srgbClr val="2F5897"/>
                </a:solidFill>
              </a:rPr>
              <a:t>"</a:t>
            </a:r>
            <a:r>
              <a:rPr lang="en-US" altLang="ja-JP" sz="1600" b="1" dirty="0">
                <a:solidFill>
                  <a:srgbClr val="4A6717"/>
                </a:solidFill>
              </a:rPr>
              <a:t>&gt;</a:t>
            </a:r>
            <a:r>
              <a:rPr lang="en-US" altLang="ja-JP" sz="1600" b="1" i="1" dirty="0" err="1"/>
              <a:t>HelloWorld</a:t>
            </a:r>
            <a:r>
              <a:rPr lang="en-US" altLang="ja-JP" sz="1600" b="1" dirty="0">
                <a:solidFill>
                  <a:srgbClr val="4A6717"/>
                </a:solidFill>
              </a:rPr>
              <a:t>&lt;/string&gt;</a:t>
            </a:r>
          </a:p>
          <a:p>
            <a:r>
              <a:rPr lang="en-US" altLang="ja-JP" sz="1600" b="1" dirty="0"/>
              <a:t>    </a:t>
            </a:r>
            <a:r>
              <a:rPr lang="en-US" altLang="ja-JP" sz="1600" b="1" dirty="0">
                <a:solidFill>
                  <a:srgbClr val="4A6717"/>
                </a:solidFill>
              </a:rPr>
              <a:t>&lt;string </a:t>
            </a:r>
            <a:r>
              <a:rPr lang="en-US" altLang="ja-JP" sz="1600" b="1" dirty="0">
                <a:solidFill>
                  <a:srgbClr val="FF0000"/>
                </a:solidFill>
              </a:rPr>
              <a:t>name</a:t>
            </a:r>
            <a:r>
              <a:rPr lang="en-US" altLang="ja-JP" sz="1600" b="1" dirty="0"/>
              <a:t>=</a:t>
            </a:r>
            <a:r>
              <a:rPr lang="en-US" altLang="ja-JP" sz="1600" b="1" i="1" dirty="0">
                <a:solidFill>
                  <a:srgbClr val="2F5897"/>
                </a:solidFill>
              </a:rPr>
              <a:t>”</a:t>
            </a:r>
            <a:r>
              <a:rPr lang="en-US" altLang="ja-JP" sz="1600" b="1" i="1" dirty="0" err="1">
                <a:solidFill>
                  <a:srgbClr val="2F5897"/>
                </a:solidFill>
              </a:rPr>
              <a:t>action_settings</a:t>
            </a:r>
            <a:r>
              <a:rPr lang="en-US" altLang="ja-JP" sz="1600" b="1" i="1" dirty="0">
                <a:solidFill>
                  <a:srgbClr val="2F5897"/>
                </a:solidFill>
              </a:rPr>
              <a:t>"</a:t>
            </a:r>
            <a:r>
              <a:rPr lang="en-US" altLang="ja-JP" sz="1600" b="1" dirty="0">
                <a:solidFill>
                  <a:srgbClr val="4A6717"/>
                </a:solidFill>
              </a:rPr>
              <a:t>&gt;</a:t>
            </a:r>
            <a:r>
              <a:rPr lang="en-US" altLang="ja-JP" sz="1600" b="1" i="1" dirty="0"/>
              <a:t>Settings</a:t>
            </a:r>
            <a:r>
              <a:rPr lang="en-US" altLang="ja-JP" sz="1600" b="1" dirty="0">
                <a:solidFill>
                  <a:srgbClr val="4A6717"/>
                </a:solidFill>
              </a:rPr>
              <a:t>&lt;/string</a:t>
            </a:r>
            <a:r>
              <a:rPr lang="en-US" altLang="ja-JP" sz="1600" b="1" dirty="0" smtClean="0">
                <a:solidFill>
                  <a:srgbClr val="4A6717"/>
                </a:solidFill>
              </a:rPr>
              <a:t>&gt;</a:t>
            </a:r>
            <a:endParaRPr lang="en-US" altLang="ja-JP" sz="1600" b="1" dirty="0" smtClean="0"/>
          </a:p>
          <a:p>
            <a:r>
              <a:rPr lang="en-US" altLang="ja-JP" sz="1600" b="1" dirty="0" smtClean="0">
                <a:solidFill>
                  <a:srgbClr val="4A6717"/>
                </a:solidFill>
              </a:rPr>
              <a:t>    &lt;</a:t>
            </a:r>
            <a:r>
              <a:rPr lang="en-US" altLang="ja-JP" sz="1600" b="1" dirty="0">
                <a:solidFill>
                  <a:srgbClr val="4A6717"/>
                </a:solidFill>
              </a:rPr>
              <a:t>string </a:t>
            </a:r>
            <a:r>
              <a:rPr lang="en-US" altLang="ja-JP" sz="1600" b="1" dirty="0">
                <a:solidFill>
                  <a:srgbClr val="FF0000"/>
                </a:solidFill>
              </a:rPr>
              <a:t>name</a:t>
            </a:r>
            <a:r>
              <a:rPr lang="en-US" altLang="ja-JP" sz="1600" b="1" dirty="0"/>
              <a:t>=</a:t>
            </a:r>
            <a:r>
              <a:rPr lang="en-US" altLang="ja-JP" sz="1600" b="1" i="1" dirty="0">
                <a:solidFill>
                  <a:schemeClr val="tx2"/>
                </a:solidFill>
              </a:rPr>
              <a:t>"</a:t>
            </a:r>
            <a:r>
              <a:rPr lang="en-US" altLang="ja-JP" sz="1600" b="1" i="1" dirty="0" err="1">
                <a:solidFill>
                  <a:srgbClr val="2F5897"/>
                </a:solidFill>
              </a:rPr>
              <a:t>hello_world</a:t>
            </a:r>
            <a:r>
              <a:rPr lang="en-US" altLang="ja-JP" sz="1600" b="1" i="1" dirty="0">
                <a:solidFill>
                  <a:srgbClr val="2F5897"/>
                </a:solidFill>
              </a:rPr>
              <a:t>"</a:t>
            </a:r>
            <a:r>
              <a:rPr lang="en-US" altLang="ja-JP" sz="1600" b="1" dirty="0">
                <a:solidFill>
                  <a:srgbClr val="4A6717"/>
                </a:solidFill>
              </a:rPr>
              <a:t>&gt;</a:t>
            </a:r>
            <a:r>
              <a:rPr lang="en-US" altLang="ja-JP" sz="1600" b="1" i="1" dirty="0"/>
              <a:t>Hello world!</a:t>
            </a:r>
            <a:r>
              <a:rPr lang="en-US" altLang="ja-JP" sz="1600" b="1" dirty="0">
                <a:solidFill>
                  <a:srgbClr val="4A6717"/>
                </a:solidFill>
              </a:rPr>
              <a:t>&lt;/string&gt;</a:t>
            </a:r>
          </a:p>
          <a:p>
            <a:r>
              <a:rPr lang="en-US" altLang="ja-JP" sz="1600" b="1" dirty="0"/>
              <a:t>    </a:t>
            </a:r>
            <a:endParaRPr lang="en-US" altLang="ja-JP" sz="1600" b="1" dirty="0" smtClean="0">
              <a:solidFill>
                <a:srgbClr val="4A6717"/>
              </a:solidFill>
            </a:endParaRPr>
          </a:p>
          <a:p>
            <a:r>
              <a:rPr lang="en-US" altLang="ja-JP" sz="1600" b="1" dirty="0" smtClean="0">
                <a:solidFill>
                  <a:srgbClr val="4A6717"/>
                </a:solidFill>
              </a:rPr>
              <a:t>&lt;</a:t>
            </a:r>
            <a:r>
              <a:rPr lang="en-US" altLang="ja-JP" sz="1600" b="1" dirty="0">
                <a:solidFill>
                  <a:srgbClr val="4A6717"/>
                </a:solidFill>
              </a:rPr>
              <a:t>/resources&gt;</a:t>
            </a:r>
            <a:endParaRPr kumimoji="1" lang="ja-JP" altLang="en-US" sz="1600" b="1" dirty="0">
              <a:solidFill>
                <a:srgbClr val="4A6717"/>
              </a:solidFill>
            </a:endParaRPr>
          </a:p>
        </p:txBody>
      </p:sp>
      <p:sp>
        <p:nvSpPr>
          <p:cNvPr id="6" name="正方形/長方形 5"/>
          <p:cNvSpPr/>
          <p:nvPr/>
        </p:nvSpPr>
        <p:spPr>
          <a:xfrm>
            <a:off x="3396074" y="3434495"/>
            <a:ext cx="4854221" cy="25211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6" idx="2"/>
            <a:endCxn id="8" idx="0"/>
          </p:cNvCxnSpPr>
          <p:nvPr/>
        </p:nvCxnSpPr>
        <p:spPr>
          <a:xfrm>
            <a:off x="5823185" y="3686613"/>
            <a:ext cx="1471354" cy="979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6118576" y="4666075"/>
            <a:ext cx="2351926" cy="369332"/>
          </a:xfrm>
          <a:prstGeom prst="rect">
            <a:avLst/>
          </a:prstGeom>
          <a:solidFill>
            <a:srgbClr val="FAE6D3"/>
          </a:solidFill>
        </p:spPr>
        <p:txBody>
          <a:bodyPr wrap="none" rtlCol="0">
            <a:spAutoFit/>
          </a:bodyPr>
          <a:lstStyle/>
          <a:p>
            <a:r>
              <a:rPr kumimoji="1" lang="en-US" altLang="ja-JP" dirty="0" smtClean="0"/>
              <a:t>“Hello World”</a:t>
            </a:r>
            <a:r>
              <a:rPr kumimoji="1" lang="ja-JP" altLang="en-US" dirty="0" smtClean="0"/>
              <a:t>の実体</a:t>
            </a:r>
            <a:endParaRPr kumimoji="1" lang="ja-JP" altLang="en-US" dirty="0"/>
          </a:p>
        </p:txBody>
      </p:sp>
      <p:sp>
        <p:nvSpPr>
          <p:cNvPr id="10" name="テキスト ボックス 9"/>
          <p:cNvSpPr txBox="1"/>
          <p:nvPr/>
        </p:nvSpPr>
        <p:spPr>
          <a:xfrm>
            <a:off x="3087973" y="5369755"/>
            <a:ext cx="5821350" cy="923330"/>
          </a:xfrm>
          <a:prstGeom prst="rect">
            <a:avLst/>
          </a:prstGeom>
          <a:solidFill>
            <a:srgbClr val="FAE6D3"/>
          </a:solidFill>
        </p:spPr>
        <p:txBody>
          <a:bodyPr wrap="none" rtlCol="0">
            <a:spAutoFit/>
          </a:bodyPr>
          <a:lstStyle/>
          <a:p>
            <a:r>
              <a:rPr kumimoji="1" lang="en-US" altLang="ja-JP" dirty="0" smtClean="0"/>
              <a:t>※</a:t>
            </a:r>
            <a:r>
              <a:rPr kumimoji="1" lang="ja-JP" altLang="en-US" dirty="0" smtClean="0"/>
              <a:t>文字列が分かれているのは、多言語対応のため</a:t>
            </a:r>
            <a:endParaRPr kumimoji="1" lang="en-US" altLang="ja-JP" dirty="0" smtClean="0"/>
          </a:p>
          <a:p>
            <a:r>
              <a:rPr kumimoji="1" lang="ja-JP" altLang="en-US" dirty="0" smtClean="0"/>
              <a:t>日本語なら「</a:t>
            </a:r>
            <a:r>
              <a:rPr kumimoji="1" lang="en-US" altLang="ja-JP" dirty="0" smtClean="0"/>
              <a:t>values-</a:t>
            </a:r>
            <a:r>
              <a:rPr kumimoji="1" lang="en-US" altLang="ja-JP" dirty="0" err="1" smtClean="0"/>
              <a:t>jp</a:t>
            </a:r>
            <a:r>
              <a:rPr kumimoji="1" lang="ja-JP" altLang="en-US" dirty="0" smtClean="0"/>
              <a:t>」というフォルダに</a:t>
            </a:r>
            <a:r>
              <a:rPr kumimoji="1" lang="en-US" altLang="ja-JP" dirty="0" err="1" smtClean="0"/>
              <a:t>strings.xml</a:t>
            </a:r>
            <a:endParaRPr kumimoji="1" lang="en-US" altLang="ja-JP" dirty="0" smtClean="0"/>
          </a:p>
          <a:p>
            <a:r>
              <a:rPr kumimoji="1" lang="ja-JP" altLang="en-US" dirty="0" smtClean="0"/>
              <a:t>を同じように配置する</a:t>
            </a:r>
            <a:endParaRPr kumimoji="1" lang="ja-JP" altLang="en-US" dirty="0"/>
          </a:p>
        </p:txBody>
      </p:sp>
      <p:sp>
        <p:nvSpPr>
          <p:cNvPr id="13" name="正方形/長方形 12"/>
          <p:cNvSpPr/>
          <p:nvPr/>
        </p:nvSpPr>
        <p:spPr>
          <a:xfrm>
            <a:off x="879231" y="4699001"/>
            <a:ext cx="1055077" cy="23262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矢印コネクタ 13"/>
          <p:cNvCxnSpPr>
            <a:stCxn id="13" idx="3"/>
          </p:cNvCxnSpPr>
          <p:nvPr/>
        </p:nvCxnSpPr>
        <p:spPr>
          <a:xfrm flipV="1">
            <a:off x="1934308" y="3802744"/>
            <a:ext cx="1222050" cy="10125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122519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24976" y="1130560"/>
            <a:ext cx="8018790" cy="5693865"/>
          </a:xfrm>
          <a:prstGeom prst="rect">
            <a:avLst/>
          </a:prstGeom>
          <a:noFill/>
          <a:ln>
            <a:solidFill>
              <a:srgbClr val="000000"/>
            </a:solidFill>
          </a:ln>
        </p:spPr>
        <p:txBody>
          <a:bodyPr wrap="square" rtlCol="0">
            <a:spAutoFit/>
          </a:bodyPr>
          <a:lstStyle/>
          <a:p>
            <a:r>
              <a:rPr lang="en-US" altLang="ja-JP" sz="1400" b="1" dirty="0">
                <a:solidFill>
                  <a:srgbClr val="4A6717"/>
                </a:solidFill>
              </a:rPr>
              <a:t>&lt;manifest </a:t>
            </a:r>
            <a:r>
              <a:rPr lang="en-US" altLang="ja-JP" sz="1400" b="1" dirty="0" err="1">
                <a:solidFill>
                  <a:srgbClr val="FF0000"/>
                </a:solidFill>
              </a:rPr>
              <a:t>xmlns:android</a:t>
            </a:r>
            <a:r>
              <a:rPr lang="en-US" altLang="ja-JP" sz="1400" b="1" dirty="0"/>
              <a:t>=</a:t>
            </a:r>
            <a:r>
              <a:rPr lang="en-US" altLang="ja-JP" sz="1400" b="1" i="1" dirty="0">
                <a:solidFill>
                  <a:schemeClr val="tx2"/>
                </a:solidFill>
              </a:rPr>
              <a:t>"http://</a:t>
            </a:r>
            <a:r>
              <a:rPr lang="en-US" altLang="ja-JP" sz="1400" b="1" i="1" dirty="0" err="1">
                <a:solidFill>
                  <a:schemeClr val="tx2"/>
                </a:solidFill>
              </a:rPr>
              <a:t>schemas.android.com</a:t>
            </a:r>
            <a:r>
              <a:rPr lang="en-US" altLang="ja-JP" sz="1400" b="1" i="1" dirty="0">
                <a:solidFill>
                  <a:schemeClr val="tx2"/>
                </a:solidFill>
              </a:rPr>
              <a:t>/</a:t>
            </a:r>
            <a:r>
              <a:rPr lang="en-US" altLang="ja-JP" sz="1400" b="1" i="1" dirty="0" err="1">
                <a:solidFill>
                  <a:schemeClr val="tx2"/>
                </a:solidFill>
              </a:rPr>
              <a:t>apk</a:t>
            </a:r>
            <a:r>
              <a:rPr lang="en-US" altLang="ja-JP" sz="1400" b="1" i="1" dirty="0">
                <a:solidFill>
                  <a:schemeClr val="tx2"/>
                </a:solidFill>
              </a:rPr>
              <a:t>/res/android"</a:t>
            </a:r>
          </a:p>
          <a:p>
            <a:r>
              <a:rPr lang="en-US" altLang="ja-JP" sz="1400" b="1" dirty="0"/>
              <a:t>    </a:t>
            </a:r>
            <a:r>
              <a:rPr lang="en-US" altLang="ja-JP" sz="1400" b="1" dirty="0">
                <a:solidFill>
                  <a:srgbClr val="FF0000"/>
                </a:solidFill>
              </a:rPr>
              <a:t>package</a:t>
            </a:r>
            <a:r>
              <a:rPr lang="en-US" altLang="ja-JP" sz="1400" b="1" dirty="0"/>
              <a:t>=</a:t>
            </a:r>
            <a:r>
              <a:rPr lang="en-US" altLang="ja-JP" sz="1400" b="1" i="1" dirty="0">
                <a:solidFill>
                  <a:srgbClr val="2F5897"/>
                </a:solidFill>
              </a:rPr>
              <a:t>"</a:t>
            </a:r>
            <a:r>
              <a:rPr lang="en-US" altLang="ja-JP" sz="1400" b="1" i="1" dirty="0" err="1">
                <a:solidFill>
                  <a:srgbClr val="2F5897"/>
                </a:solidFill>
              </a:rPr>
              <a:t>com.example.helloworld</a:t>
            </a:r>
            <a:r>
              <a:rPr lang="en-US" altLang="ja-JP" sz="1400" b="1" i="1" dirty="0">
                <a:solidFill>
                  <a:srgbClr val="2F5897"/>
                </a:solidFill>
              </a:rPr>
              <a:t>"</a:t>
            </a:r>
          </a:p>
          <a:p>
            <a:r>
              <a:rPr lang="en-US" altLang="ja-JP" sz="1400" b="1" dirty="0"/>
              <a:t>    </a:t>
            </a:r>
            <a:r>
              <a:rPr lang="en-US" altLang="ja-JP" sz="1400" b="1" dirty="0" err="1">
                <a:solidFill>
                  <a:srgbClr val="FF0000"/>
                </a:solidFill>
              </a:rPr>
              <a:t>android:versionCode</a:t>
            </a:r>
            <a:r>
              <a:rPr lang="en-US" altLang="ja-JP" sz="1400" b="1" dirty="0"/>
              <a:t>=</a:t>
            </a:r>
            <a:r>
              <a:rPr lang="en-US" altLang="ja-JP" sz="1400" b="1" i="1" dirty="0">
                <a:solidFill>
                  <a:srgbClr val="2F5897"/>
                </a:solidFill>
              </a:rPr>
              <a:t>"1"</a:t>
            </a:r>
          </a:p>
          <a:p>
            <a:r>
              <a:rPr lang="en-US" altLang="ja-JP" sz="1400" b="1" dirty="0"/>
              <a:t>    </a:t>
            </a:r>
            <a:r>
              <a:rPr lang="en-US" altLang="ja-JP" sz="1400" b="1" dirty="0" err="1">
                <a:solidFill>
                  <a:srgbClr val="FF0000"/>
                </a:solidFill>
              </a:rPr>
              <a:t>android:versionName</a:t>
            </a:r>
            <a:r>
              <a:rPr lang="en-US" altLang="ja-JP" sz="1400" b="1" dirty="0"/>
              <a:t>=</a:t>
            </a:r>
            <a:r>
              <a:rPr lang="en-US" altLang="ja-JP" sz="1400" b="1" i="1" dirty="0">
                <a:solidFill>
                  <a:srgbClr val="2F5897"/>
                </a:solidFill>
              </a:rPr>
              <a:t>"1.0" </a:t>
            </a:r>
            <a:r>
              <a:rPr lang="en-US" altLang="ja-JP" sz="1400" b="1" dirty="0">
                <a:solidFill>
                  <a:srgbClr val="4A6717"/>
                </a:solidFill>
              </a:rPr>
              <a:t>&gt;</a:t>
            </a:r>
          </a:p>
          <a:p>
            <a:endParaRPr lang="en-US" altLang="ja-JP" sz="1400" b="1" dirty="0"/>
          </a:p>
          <a:p>
            <a:r>
              <a:rPr lang="fr-FR" altLang="ja-JP" sz="1400" b="1" dirty="0"/>
              <a:t>   </a:t>
            </a:r>
            <a:r>
              <a:rPr lang="fr-FR" altLang="ja-JP" sz="1400" b="1" dirty="0">
                <a:solidFill>
                  <a:srgbClr val="4A6717"/>
                </a:solidFill>
              </a:rPr>
              <a:t> &lt;uses-</a:t>
            </a:r>
            <a:r>
              <a:rPr lang="fr-FR" altLang="ja-JP" sz="1400" b="1" dirty="0" err="1">
                <a:solidFill>
                  <a:srgbClr val="4A6717"/>
                </a:solidFill>
              </a:rPr>
              <a:t>sdk</a:t>
            </a:r>
            <a:endParaRPr lang="fr-FR" altLang="ja-JP" sz="1400" b="1" dirty="0">
              <a:solidFill>
                <a:srgbClr val="4A6717"/>
              </a:solidFill>
            </a:endParaRPr>
          </a:p>
          <a:p>
            <a:r>
              <a:rPr lang="fr-FR" altLang="ja-JP" sz="1400" b="1" dirty="0"/>
              <a:t>        </a:t>
            </a:r>
            <a:r>
              <a:rPr lang="fr-FR" altLang="ja-JP" sz="1400" b="1" dirty="0" err="1">
                <a:solidFill>
                  <a:srgbClr val="FF0000"/>
                </a:solidFill>
              </a:rPr>
              <a:t>android:minSdkVersion</a:t>
            </a:r>
            <a:r>
              <a:rPr lang="fr-FR" altLang="ja-JP" sz="1400" b="1" dirty="0"/>
              <a:t>=</a:t>
            </a:r>
            <a:r>
              <a:rPr lang="fr-FR" altLang="ja-JP" sz="1400" b="1" i="1" dirty="0">
                <a:solidFill>
                  <a:srgbClr val="2F5897"/>
                </a:solidFill>
              </a:rPr>
              <a:t>"8"</a:t>
            </a:r>
          </a:p>
          <a:p>
            <a:r>
              <a:rPr lang="fr-FR" altLang="ja-JP" sz="1400" b="1" dirty="0"/>
              <a:t>        </a:t>
            </a:r>
            <a:r>
              <a:rPr lang="fr-FR" altLang="ja-JP" sz="1400" b="1" dirty="0" err="1">
                <a:solidFill>
                  <a:srgbClr val="FF0000"/>
                </a:solidFill>
              </a:rPr>
              <a:t>android:targetSdkVersion</a:t>
            </a:r>
            <a:r>
              <a:rPr lang="fr-FR" altLang="ja-JP" sz="1400" b="1" dirty="0" smtClean="0"/>
              <a:t>=</a:t>
            </a:r>
            <a:r>
              <a:rPr lang="fr-FR" altLang="ja-JP" sz="1400" b="1" i="1" dirty="0" smtClean="0">
                <a:solidFill>
                  <a:srgbClr val="2F5897"/>
                </a:solidFill>
              </a:rPr>
              <a:t> 17" </a:t>
            </a:r>
            <a:r>
              <a:rPr lang="fr-FR" altLang="ja-JP" sz="1400" b="1" dirty="0">
                <a:solidFill>
                  <a:srgbClr val="4A6717"/>
                </a:solidFill>
              </a:rPr>
              <a:t>/&gt;</a:t>
            </a:r>
          </a:p>
          <a:p>
            <a:endParaRPr lang="fr-FR" altLang="ja-JP" sz="1400" b="1" dirty="0"/>
          </a:p>
          <a:p>
            <a:r>
              <a:rPr lang="fr-FR" altLang="ja-JP" sz="1400" b="1" dirty="0"/>
              <a:t>   </a:t>
            </a:r>
            <a:r>
              <a:rPr lang="fr-FR" altLang="ja-JP" sz="1400" b="1" dirty="0">
                <a:solidFill>
                  <a:srgbClr val="4A6717"/>
                </a:solidFill>
              </a:rPr>
              <a:t> &lt;application</a:t>
            </a:r>
          </a:p>
          <a:p>
            <a:r>
              <a:rPr lang="fr-FR" altLang="ja-JP" sz="1400" b="1" dirty="0"/>
              <a:t>        </a:t>
            </a:r>
            <a:r>
              <a:rPr lang="fr-FR" altLang="ja-JP" sz="1400" b="1" dirty="0" err="1" smtClean="0">
                <a:solidFill>
                  <a:srgbClr val="FF0000"/>
                </a:solidFill>
              </a:rPr>
              <a:t>android:allowBackup</a:t>
            </a:r>
            <a:r>
              <a:rPr lang="fr-FR" altLang="ja-JP" sz="1400" b="1" dirty="0" smtClean="0"/>
              <a:t>=</a:t>
            </a:r>
            <a:r>
              <a:rPr lang="fr-FR" altLang="ja-JP" sz="1400" b="1" i="1" dirty="0">
                <a:solidFill>
                  <a:srgbClr val="2F5897"/>
                </a:solidFill>
              </a:rPr>
              <a:t>"</a:t>
            </a:r>
            <a:r>
              <a:rPr lang="fr-FR" altLang="ja-JP" sz="1400" b="1" i="1" dirty="0" err="1" smtClean="0">
                <a:solidFill>
                  <a:srgbClr val="2F5897"/>
                </a:solidFill>
              </a:rPr>
              <a:t>true</a:t>
            </a:r>
            <a:r>
              <a:rPr lang="fr-FR" altLang="ja-JP" sz="1400" b="1" i="1" dirty="0">
                <a:solidFill>
                  <a:srgbClr val="2F5897"/>
                </a:solidFill>
              </a:rPr>
              <a:t>"</a:t>
            </a:r>
            <a:endParaRPr lang="fr-FR" altLang="ja-JP" sz="1400" b="1" dirty="0" smtClean="0"/>
          </a:p>
          <a:p>
            <a:r>
              <a:rPr lang="fr-FR" altLang="ja-JP" sz="1400" b="1" dirty="0">
                <a:solidFill>
                  <a:srgbClr val="FF0000"/>
                </a:solidFill>
              </a:rPr>
              <a:t> </a:t>
            </a:r>
            <a:r>
              <a:rPr lang="fr-FR" altLang="ja-JP" sz="1400" b="1" dirty="0" smtClean="0">
                <a:solidFill>
                  <a:srgbClr val="FF0000"/>
                </a:solidFill>
              </a:rPr>
              <a:t>       </a:t>
            </a:r>
            <a:r>
              <a:rPr lang="fr-FR" altLang="ja-JP" sz="1400" b="1" dirty="0" err="1" smtClean="0">
                <a:solidFill>
                  <a:srgbClr val="FF0000"/>
                </a:solidFill>
              </a:rPr>
              <a:t>android:icon</a:t>
            </a:r>
            <a:r>
              <a:rPr lang="fr-FR" altLang="ja-JP" sz="1400" b="1" dirty="0"/>
              <a:t>=</a:t>
            </a:r>
            <a:r>
              <a:rPr lang="fr-FR" altLang="ja-JP" sz="1400" b="1" i="1" dirty="0">
                <a:solidFill>
                  <a:srgbClr val="2F5897"/>
                </a:solidFill>
              </a:rPr>
              <a:t>"@</a:t>
            </a:r>
            <a:r>
              <a:rPr lang="fr-FR" altLang="ja-JP" sz="1400" b="1" i="1" dirty="0" err="1">
                <a:solidFill>
                  <a:srgbClr val="2F5897"/>
                </a:solidFill>
              </a:rPr>
              <a:t>drawable</a:t>
            </a:r>
            <a:r>
              <a:rPr lang="fr-FR" altLang="ja-JP" sz="1400" b="1" i="1" dirty="0">
                <a:solidFill>
                  <a:srgbClr val="2F5897"/>
                </a:solidFill>
              </a:rPr>
              <a:t>/</a:t>
            </a:r>
            <a:r>
              <a:rPr lang="fr-FR" altLang="ja-JP" sz="1400" b="1" i="1" dirty="0" err="1">
                <a:solidFill>
                  <a:srgbClr val="2F5897"/>
                </a:solidFill>
              </a:rPr>
              <a:t>ic_launcher</a:t>
            </a:r>
            <a:r>
              <a:rPr lang="fr-FR" altLang="ja-JP" sz="1400" b="1" i="1" dirty="0">
                <a:solidFill>
                  <a:srgbClr val="2F5897"/>
                </a:solidFill>
              </a:rPr>
              <a:t>"</a:t>
            </a:r>
          </a:p>
          <a:p>
            <a:r>
              <a:rPr lang="fr-FR" altLang="ja-JP" sz="1400" b="1" dirty="0"/>
              <a:t>        </a:t>
            </a:r>
            <a:r>
              <a:rPr lang="fr-FR" altLang="ja-JP" sz="1400" b="1" dirty="0" err="1">
                <a:solidFill>
                  <a:srgbClr val="FF0000"/>
                </a:solidFill>
              </a:rPr>
              <a:t>android:label</a:t>
            </a:r>
            <a:r>
              <a:rPr lang="fr-FR" altLang="ja-JP" sz="1400" b="1" dirty="0"/>
              <a:t>=</a:t>
            </a:r>
            <a:r>
              <a:rPr lang="fr-FR" altLang="ja-JP" sz="1400" b="1" i="1" dirty="0">
                <a:solidFill>
                  <a:srgbClr val="2F5897"/>
                </a:solidFill>
              </a:rPr>
              <a:t>"@string/</a:t>
            </a:r>
            <a:r>
              <a:rPr lang="fr-FR" altLang="ja-JP" sz="1400" b="1" i="1" dirty="0" err="1">
                <a:solidFill>
                  <a:srgbClr val="2F5897"/>
                </a:solidFill>
              </a:rPr>
              <a:t>app_name</a:t>
            </a:r>
            <a:r>
              <a:rPr lang="fr-FR" altLang="ja-JP" sz="1400" b="1" i="1" dirty="0">
                <a:solidFill>
                  <a:srgbClr val="2F5897"/>
                </a:solidFill>
              </a:rPr>
              <a:t>"</a:t>
            </a:r>
          </a:p>
          <a:p>
            <a:r>
              <a:rPr lang="fr-FR" altLang="ja-JP" sz="1400" b="1" dirty="0"/>
              <a:t>        </a:t>
            </a:r>
            <a:r>
              <a:rPr lang="fr-FR" altLang="ja-JP" sz="1400" b="1" dirty="0" err="1">
                <a:solidFill>
                  <a:srgbClr val="FF0000"/>
                </a:solidFill>
              </a:rPr>
              <a:t>android:theme</a:t>
            </a:r>
            <a:r>
              <a:rPr lang="fr-FR" altLang="ja-JP" sz="1400" b="1" dirty="0"/>
              <a:t>=</a:t>
            </a:r>
            <a:r>
              <a:rPr lang="fr-FR" altLang="ja-JP" sz="1400" b="1" i="1" dirty="0">
                <a:solidFill>
                  <a:srgbClr val="2F5897"/>
                </a:solidFill>
              </a:rPr>
              <a:t>"@style/</a:t>
            </a:r>
            <a:r>
              <a:rPr lang="fr-FR" altLang="ja-JP" sz="1400" b="1" i="1" dirty="0" err="1">
                <a:solidFill>
                  <a:srgbClr val="2F5897"/>
                </a:solidFill>
              </a:rPr>
              <a:t>AppTheme</a:t>
            </a:r>
            <a:r>
              <a:rPr lang="fr-FR" altLang="ja-JP" sz="1400" b="1" i="1" dirty="0">
                <a:solidFill>
                  <a:srgbClr val="2F5897"/>
                </a:solidFill>
              </a:rPr>
              <a:t>"</a:t>
            </a:r>
            <a:r>
              <a:rPr lang="fr-FR" altLang="ja-JP" sz="1400" b="1" i="1" dirty="0"/>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activity</a:t>
            </a:r>
            <a:endParaRPr lang="fr-FR" altLang="ja-JP" sz="1400" b="1" dirty="0">
              <a:solidFill>
                <a:srgbClr val="4A6717"/>
              </a:solidFill>
            </a:endParaRPr>
          </a:p>
          <a:p>
            <a:r>
              <a:rPr lang="fr-FR" altLang="ja-JP" sz="1400" b="1" dirty="0"/>
              <a:t>            </a:t>
            </a:r>
            <a:r>
              <a:rPr lang="fr-FR" altLang="ja-JP" sz="1400" b="1" dirty="0" err="1">
                <a:solidFill>
                  <a:srgbClr val="FF0000"/>
                </a:solidFill>
              </a:rPr>
              <a:t>android:name</a:t>
            </a:r>
            <a:r>
              <a:rPr lang="fr-FR" altLang="ja-JP" sz="1400" b="1" dirty="0" smtClean="0"/>
              <a:t>=</a:t>
            </a:r>
            <a:r>
              <a:rPr lang="fr-FR" altLang="ja-JP" sz="1400" b="1" i="1" dirty="0" smtClean="0">
                <a:solidFill>
                  <a:srgbClr val="2F5897"/>
                </a:solidFill>
              </a:rPr>
              <a:t>"</a:t>
            </a:r>
            <a:r>
              <a:rPr lang="fr-FR" altLang="ja-JP" sz="1400" b="1" i="1" dirty="0" err="1" smtClean="0">
                <a:solidFill>
                  <a:srgbClr val="2F5897"/>
                </a:solidFill>
              </a:rPr>
              <a:t>com.example.helloworld.MainActivity</a:t>
            </a:r>
            <a:r>
              <a:rPr lang="fr-FR" altLang="ja-JP" sz="1400" b="1" i="1" dirty="0">
                <a:solidFill>
                  <a:srgbClr val="2F5897"/>
                </a:solidFill>
              </a:rPr>
              <a:t>"</a:t>
            </a:r>
          </a:p>
          <a:p>
            <a:r>
              <a:rPr lang="fr-FR" altLang="ja-JP" sz="1400" b="1" dirty="0"/>
              <a:t>           </a:t>
            </a:r>
            <a:r>
              <a:rPr lang="fr-FR" altLang="ja-JP" sz="1400" b="1" dirty="0">
                <a:solidFill>
                  <a:srgbClr val="FF0000"/>
                </a:solidFill>
              </a:rPr>
              <a:t> </a:t>
            </a:r>
            <a:r>
              <a:rPr lang="fr-FR" altLang="ja-JP" sz="1400" b="1" dirty="0" err="1">
                <a:solidFill>
                  <a:srgbClr val="FF0000"/>
                </a:solidFill>
              </a:rPr>
              <a:t>android:label</a:t>
            </a:r>
            <a:r>
              <a:rPr lang="fr-FR" altLang="ja-JP" sz="1400" b="1" dirty="0"/>
              <a:t>=</a:t>
            </a:r>
            <a:r>
              <a:rPr lang="fr-FR" altLang="ja-JP" sz="1400" b="1" i="1" dirty="0">
                <a:solidFill>
                  <a:srgbClr val="2F5897"/>
                </a:solidFill>
              </a:rPr>
              <a:t>"@string</a:t>
            </a:r>
            <a:r>
              <a:rPr lang="fr-FR" altLang="ja-JP" sz="1400" b="1" i="1" dirty="0" smtClean="0">
                <a:solidFill>
                  <a:srgbClr val="2F5897"/>
                </a:solidFill>
              </a:rPr>
              <a:t>/</a:t>
            </a:r>
            <a:r>
              <a:rPr lang="fr-FR" altLang="ja-JP" sz="1400" b="1" i="1" dirty="0" err="1" smtClean="0">
                <a:solidFill>
                  <a:srgbClr val="2F5897"/>
                </a:solidFill>
              </a:rPr>
              <a:t>app_name</a:t>
            </a:r>
            <a:r>
              <a:rPr lang="fr-FR" altLang="ja-JP" sz="1400" b="1" i="1" dirty="0" smtClean="0">
                <a:solidFill>
                  <a:srgbClr val="2F5897"/>
                </a:solidFill>
              </a:rPr>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intent-filter</a:t>
            </a:r>
            <a:r>
              <a:rPr lang="fr-FR" altLang="ja-JP" sz="1400" b="1" dirty="0">
                <a:solidFill>
                  <a:srgbClr val="4A6717"/>
                </a:solidFill>
              </a:rPr>
              <a:t>&gt;</a:t>
            </a:r>
          </a:p>
          <a:p>
            <a:r>
              <a:rPr lang="fr-FR" altLang="ja-JP" sz="1400" b="1" dirty="0"/>
              <a:t>                </a:t>
            </a:r>
            <a:r>
              <a:rPr lang="fr-FR" altLang="ja-JP" sz="1400" b="1" dirty="0">
                <a:solidFill>
                  <a:schemeClr val="accent5">
                    <a:lumMod val="75000"/>
                  </a:schemeClr>
                </a:solidFill>
              </a:rPr>
              <a:t>&lt;action </a:t>
            </a:r>
            <a:r>
              <a:rPr lang="fr-FR" altLang="ja-JP" sz="1400" b="1" dirty="0" err="1">
                <a:solidFill>
                  <a:srgbClr val="FF0000"/>
                </a:solidFill>
              </a:rPr>
              <a:t>android:name</a:t>
            </a:r>
            <a:r>
              <a:rPr lang="fr-FR" altLang="ja-JP" sz="1400" b="1" dirty="0"/>
              <a:t>=</a:t>
            </a:r>
            <a:r>
              <a:rPr lang="fr-FR" altLang="ja-JP" sz="1400" b="1" i="1" dirty="0">
                <a:solidFill>
                  <a:srgbClr val="2F5897"/>
                </a:solidFill>
              </a:rPr>
              <a:t>"</a:t>
            </a:r>
            <a:r>
              <a:rPr lang="fr-FR" altLang="ja-JP" sz="1400" b="1" i="1" dirty="0" err="1">
                <a:solidFill>
                  <a:srgbClr val="2F5897"/>
                </a:solidFill>
              </a:rPr>
              <a:t>android.intent.action.MAIN</a:t>
            </a:r>
            <a:r>
              <a:rPr lang="fr-FR" altLang="ja-JP" sz="1400" b="1" i="1" dirty="0">
                <a:solidFill>
                  <a:srgbClr val="2F5897"/>
                </a:solidFill>
              </a:rPr>
              <a:t>" </a:t>
            </a:r>
            <a:r>
              <a:rPr lang="fr-FR" altLang="ja-JP" sz="1400" b="1" dirty="0">
                <a:solidFill>
                  <a:srgbClr val="4A6717"/>
                </a:solidFill>
              </a:rPr>
              <a:t>/&gt;</a:t>
            </a:r>
          </a:p>
          <a:p>
            <a:endParaRPr lang="fr-FR" altLang="ja-JP" sz="1400" b="1" dirty="0"/>
          </a:p>
          <a:p>
            <a:r>
              <a:rPr lang="fr-FR" altLang="ja-JP" sz="1400" b="1" dirty="0"/>
              <a:t>                </a:t>
            </a:r>
            <a:r>
              <a:rPr lang="fr-FR" altLang="ja-JP" sz="1400" b="1" dirty="0">
                <a:solidFill>
                  <a:srgbClr val="4A6717"/>
                </a:solidFill>
              </a:rPr>
              <a:t>&lt;</a:t>
            </a:r>
            <a:r>
              <a:rPr lang="fr-FR" altLang="ja-JP" sz="1400" b="1" dirty="0" err="1">
                <a:solidFill>
                  <a:srgbClr val="4A6717"/>
                </a:solidFill>
              </a:rPr>
              <a:t>category</a:t>
            </a:r>
            <a:r>
              <a:rPr lang="fr-FR" altLang="ja-JP" sz="1400" b="1" dirty="0">
                <a:solidFill>
                  <a:srgbClr val="4A6717"/>
                </a:solidFill>
              </a:rPr>
              <a:t> </a:t>
            </a:r>
            <a:r>
              <a:rPr lang="fr-FR" altLang="ja-JP" sz="1400" b="1" dirty="0" err="1">
                <a:solidFill>
                  <a:srgbClr val="FF0000"/>
                </a:solidFill>
              </a:rPr>
              <a:t>android:name</a:t>
            </a:r>
            <a:r>
              <a:rPr lang="fr-FR" altLang="ja-JP" sz="1400" b="1" dirty="0"/>
              <a:t>=</a:t>
            </a:r>
            <a:r>
              <a:rPr lang="fr-FR" altLang="ja-JP" sz="1400" b="1" i="1" dirty="0">
                <a:solidFill>
                  <a:srgbClr val="2F5897"/>
                </a:solidFill>
              </a:rPr>
              <a:t>"</a:t>
            </a:r>
            <a:r>
              <a:rPr lang="fr-FR" altLang="ja-JP" sz="1400" b="1" i="1" dirty="0" err="1">
                <a:solidFill>
                  <a:srgbClr val="2F5897"/>
                </a:solidFill>
              </a:rPr>
              <a:t>android.intent.category.LAUNCHER</a:t>
            </a:r>
            <a:r>
              <a:rPr lang="fr-FR" altLang="ja-JP" sz="1400" b="1" i="1" dirty="0">
                <a:solidFill>
                  <a:srgbClr val="2F5897"/>
                </a:solidFill>
              </a:rPr>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intent-filter</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activity</a:t>
            </a:r>
            <a:r>
              <a:rPr lang="fr-FR" altLang="ja-JP" sz="1400" b="1" dirty="0">
                <a:solidFill>
                  <a:srgbClr val="4A6717"/>
                </a:solidFill>
              </a:rPr>
              <a:t>&gt;</a:t>
            </a:r>
          </a:p>
          <a:p>
            <a:r>
              <a:rPr lang="fr-FR" altLang="ja-JP" sz="1400" b="1" dirty="0">
                <a:solidFill>
                  <a:srgbClr val="4A6717"/>
                </a:solidFill>
              </a:rPr>
              <a:t>    &lt;/application</a:t>
            </a:r>
            <a:r>
              <a:rPr lang="fr-FR" altLang="ja-JP" sz="1400" b="1" dirty="0" smtClean="0">
                <a:solidFill>
                  <a:srgbClr val="4A6717"/>
                </a:solidFill>
              </a:rPr>
              <a:t>&gt;</a:t>
            </a:r>
            <a:endParaRPr lang="fr-FR" altLang="ja-JP" sz="1400" b="1" dirty="0">
              <a:solidFill>
                <a:srgbClr val="4A6717"/>
              </a:solidFill>
            </a:endParaRPr>
          </a:p>
          <a:p>
            <a:r>
              <a:rPr lang="fr-FR" altLang="ja-JP" sz="1400" b="1" dirty="0">
                <a:solidFill>
                  <a:srgbClr val="4A6717"/>
                </a:solidFill>
              </a:rPr>
              <a:t>&lt;/</a:t>
            </a:r>
            <a:r>
              <a:rPr lang="fr-FR" altLang="ja-JP" sz="1400" b="1" dirty="0" err="1">
                <a:solidFill>
                  <a:srgbClr val="4A6717"/>
                </a:solidFill>
              </a:rPr>
              <a:t>manifest</a:t>
            </a:r>
            <a:r>
              <a:rPr lang="fr-FR" altLang="ja-JP" sz="1400" b="1" dirty="0">
                <a:solidFill>
                  <a:srgbClr val="4A6717"/>
                </a:solidFill>
              </a:rPr>
              <a:t>&gt;</a:t>
            </a:r>
            <a:endParaRPr kumimoji="1" lang="ja-JP" altLang="en-US" sz="1400" b="1" dirty="0">
              <a:solidFill>
                <a:srgbClr val="4A6717"/>
              </a:solidFill>
            </a:endParaRPr>
          </a:p>
        </p:txBody>
      </p:sp>
      <p:sp>
        <p:nvSpPr>
          <p:cNvPr id="2" name="タイトル 1"/>
          <p:cNvSpPr>
            <a:spLocks noGrp="1"/>
          </p:cNvSpPr>
          <p:nvPr>
            <p:ph type="title"/>
          </p:nvPr>
        </p:nvSpPr>
        <p:spPr/>
        <p:txBody>
          <a:bodyPr/>
          <a:lstStyle/>
          <a:p>
            <a:r>
              <a:rPr kumimoji="1" lang="en-US" altLang="ja-JP" dirty="0" err="1" smtClean="0"/>
              <a:t>AndroidManifest.xml</a:t>
            </a:r>
            <a:endParaRPr kumimoji="1" lang="ja-JP" altLang="en-US" dirty="0"/>
          </a:p>
        </p:txBody>
      </p:sp>
      <p:sp>
        <p:nvSpPr>
          <p:cNvPr id="10" name="正方形/長方形 9"/>
          <p:cNvSpPr/>
          <p:nvPr/>
        </p:nvSpPr>
        <p:spPr>
          <a:xfrm>
            <a:off x="871126" y="3976788"/>
            <a:ext cx="6523096" cy="1886564"/>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18488" y="3560421"/>
            <a:ext cx="1672253" cy="369332"/>
          </a:xfrm>
          <a:prstGeom prst="rect">
            <a:avLst/>
          </a:prstGeom>
          <a:solidFill>
            <a:srgbClr val="FAE6D3"/>
          </a:solidFill>
        </p:spPr>
        <p:txBody>
          <a:bodyPr wrap="none" rtlCol="0">
            <a:spAutoFit/>
          </a:bodyPr>
          <a:lstStyle/>
          <a:p>
            <a:r>
              <a:rPr kumimoji="1" lang="en-US" altLang="ja-JP" dirty="0" smtClean="0"/>
              <a:t>Activity</a:t>
            </a:r>
            <a:r>
              <a:rPr kumimoji="1" lang="ja-JP" altLang="en-US" dirty="0" smtClean="0"/>
              <a:t>の設定</a:t>
            </a:r>
            <a:endParaRPr kumimoji="1" lang="ja-JP" altLang="en-US" dirty="0"/>
          </a:p>
        </p:txBody>
      </p:sp>
      <p:sp>
        <p:nvSpPr>
          <p:cNvPr id="5" name="テキスト ボックス 4"/>
          <p:cNvSpPr txBox="1"/>
          <p:nvPr/>
        </p:nvSpPr>
        <p:spPr>
          <a:xfrm>
            <a:off x="5920652" y="2414089"/>
            <a:ext cx="2132089" cy="369332"/>
          </a:xfrm>
          <a:prstGeom prst="rect">
            <a:avLst/>
          </a:prstGeom>
          <a:solidFill>
            <a:srgbClr val="FAE6D3"/>
          </a:solidFill>
        </p:spPr>
        <p:txBody>
          <a:bodyPr wrap="none" rtlCol="0">
            <a:spAutoFit/>
          </a:bodyPr>
          <a:lstStyle/>
          <a:p>
            <a:r>
              <a:rPr kumimoji="1" lang="ja-JP" altLang="en-US" dirty="0" smtClean="0"/>
              <a:t>起動する</a:t>
            </a:r>
            <a:r>
              <a:rPr kumimoji="1" lang="en-US" altLang="ja-JP" dirty="0" smtClean="0"/>
              <a:t>Activity</a:t>
            </a:r>
            <a:r>
              <a:rPr kumimoji="1" lang="ja-JP" altLang="en-US" dirty="0" smtClean="0"/>
              <a:t>名</a:t>
            </a:r>
            <a:endParaRPr kumimoji="1" lang="ja-JP" altLang="en-US" dirty="0"/>
          </a:p>
        </p:txBody>
      </p:sp>
      <p:sp>
        <p:nvSpPr>
          <p:cNvPr id="13" name="正方形/長方形 12"/>
          <p:cNvSpPr/>
          <p:nvPr/>
        </p:nvSpPr>
        <p:spPr>
          <a:xfrm>
            <a:off x="1198214" y="4333706"/>
            <a:ext cx="4516786" cy="27958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5" idx="1"/>
          </p:cNvCxnSpPr>
          <p:nvPr/>
        </p:nvCxnSpPr>
        <p:spPr>
          <a:xfrm flipV="1">
            <a:off x="4269154" y="2598755"/>
            <a:ext cx="1651498" cy="1734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32202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の中を覗く</a:t>
            </a:r>
            <a:r>
              <a:rPr lang="en-US" altLang="ja-JP" dirty="0"/>
              <a:t> </a:t>
            </a:r>
            <a:r>
              <a:rPr kumimoji="1" lang="en-US" altLang="ja-JP" dirty="0" smtClean="0"/>
              <a:t>1</a:t>
            </a:r>
            <a:endParaRPr kumimoji="1" lang="ja-JP" altLang="en-US" dirty="0"/>
          </a:p>
        </p:txBody>
      </p:sp>
      <p:sp>
        <p:nvSpPr>
          <p:cNvPr id="4" name="テキスト ボックス 3"/>
          <p:cNvSpPr txBox="1"/>
          <p:nvPr/>
        </p:nvSpPr>
        <p:spPr>
          <a:xfrm>
            <a:off x="1204147" y="2380073"/>
            <a:ext cx="6171260" cy="1477328"/>
          </a:xfrm>
          <a:prstGeom prst="rect">
            <a:avLst/>
          </a:prstGeom>
          <a:solidFill>
            <a:schemeClr val="bg2">
              <a:lumMod val="10000"/>
            </a:schemeClr>
          </a:solidFill>
        </p:spPr>
        <p:txBody>
          <a:bodyPr wrap="square" rtlCol="0">
            <a:spAutoFit/>
          </a:bodyPr>
          <a:lstStyle/>
          <a:p>
            <a:r>
              <a:rPr kumimoji="1" lang="en-US" altLang="ja-JP" dirty="0">
                <a:solidFill>
                  <a:schemeClr val="bg1"/>
                </a:solidFill>
              </a:rPr>
              <a:t>$</a:t>
            </a:r>
            <a:r>
              <a:rPr kumimoji="1" lang="en-US" altLang="ja-JP" dirty="0" smtClean="0">
                <a:solidFill>
                  <a:schemeClr val="bg1"/>
                </a:solidFill>
              </a:rPr>
              <a:t> cd $</a:t>
            </a:r>
            <a:r>
              <a:rPr kumimoji="1" lang="en-US" altLang="ja-JP" dirty="0">
                <a:solidFill>
                  <a:schemeClr val="bg1"/>
                </a:solidFill>
              </a:rPr>
              <a:t>(ANDROID_SDK)/platform-tools/</a:t>
            </a:r>
            <a:endParaRPr kumimoji="1" lang="ja-JP" altLang="en-US" dirty="0">
              <a:solidFill>
                <a:schemeClr val="bg1"/>
              </a:solidFill>
            </a:endParaRPr>
          </a:p>
          <a:p>
            <a:r>
              <a:rPr kumimoji="1" lang="en-US" altLang="ja-JP" dirty="0" smtClean="0">
                <a:solidFill>
                  <a:schemeClr val="bg1"/>
                </a:solidFill>
              </a:rPr>
              <a:t>$ </a:t>
            </a:r>
            <a:r>
              <a:rPr kumimoji="1" lang="en-US" altLang="ja-JP" dirty="0" err="1" smtClean="0">
                <a:solidFill>
                  <a:schemeClr val="bg1"/>
                </a:solidFill>
              </a:rPr>
              <a:t>adb</a:t>
            </a:r>
            <a:r>
              <a:rPr kumimoji="1" lang="en-US" altLang="ja-JP" dirty="0" smtClean="0">
                <a:solidFill>
                  <a:schemeClr val="bg1"/>
                </a:solidFill>
              </a:rPr>
              <a:t> shell</a:t>
            </a:r>
          </a:p>
          <a:p>
            <a:r>
              <a:rPr kumimoji="1" lang="en-US" altLang="ja-JP" dirty="0">
                <a:solidFill>
                  <a:schemeClr val="bg1"/>
                </a:solidFill>
              </a:rPr>
              <a:t>* daemon not running. starting it now on port 5037 *</a:t>
            </a:r>
          </a:p>
          <a:p>
            <a:r>
              <a:rPr kumimoji="1" lang="en-US" altLang="ja-JP" dirty="0">
                <a:solidFill>
                  <a:schemeClr val="bg1"/>
                </a:solidFill>
              </a:rPr>
              <a:t>* daemon started successfully *</a:t>
            </a:r>
          </a:p>
          <a:p>
            <a:r>
              <a:rPr kumimoji="1" lang="en-US" altLang="ja-JP" dirty="0">
                <a:solidFill>
                  <a:schemeClr val="bg1"/>
                </a:solidFill>
              </a:rPr>
              <a:t># </a:t>
            </a:r>
          </a:p>
        </p:txBody>
      </p:sp>
    </p:spTree>
    <p:extLst>
      <p:ext uri="{BB962C8B-B14F-4D97-AF65-F5344CB8AC3E}">
        <p14:creationId xmlns:p14="http://schemas.microsoft.com/office/powerpoint/2010/main" val="2703322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Android</a:t>
            </a:r>
            <a:r>
              <a:rPr lang="ja-JP" altLang="en-US" dirty="0"/>
              <a:t>の中を覗く</a:t>
            </a:r>
            <a:r>
              <a:rPr lang="en-US" altLang="ja-JP" dirty="0"/>
              <a:t> </a:t>
            </a:r>
            <a:r>
              <a:rPr lang="en-US" altLang="ja-JP" dirty="0" smtClean="0"/>
              <a:t>2</a:t>
            </a:r>
            <a:endParaRPr kumimoji="1" lang="ja-JP" altLang="en-US" dirty="0"/>
          </a:p>
        </p:txBody>
      </p:sp>
      <p:sp>
        <p:nvSpPr>
          <p:cNvPr id="4" name="テキスト ボックス 3"/>
          <p:cNvSpPr txBox="1"/>
          <p:nvPr/>
        </p:nvSpPr>
        <p:spPr>
          <a:xfrm>
            <a:off x="336062" y="1480432"/>
            <a:ext cx="8289449" cy="5262980"/>
          </a:xfrm>
          <a:prstGeom prst="rect">
            <a:avLst/>
          </a:prstGeom>
          <a:solidFill>
            <a:srgbClr val="11171D"/>
          </a:solidFill>
        </p:spPr>
        <p:txBody>
          <a:bodyPr wrap="none" rtlCol="0">
            <a:spAutoFit/>
          </a:bodyPr>
          <a:lstStyle/>
          <a:p>
            <a:r>
              <a:rPr kumimoji="1" lang="nl-NL" altLang="ja-JP" sz="1600" dirty="0" err="1">
                <a:solidFill>
                  <a:srgbClr val="FFFFFF"/>
                </a:solidFill>
                <a:latin typeface="ＭＳ ゴシック"/>
                <a:ea typeface="ＭＳ ゴシック"/>
                <a:cs typeface="ＭＳ ゴシック"/>
              </a:rPr>
              <a:t>dr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a:solidFill>
                  <a:srgbClr val="FFFFFF"/>
                </a:solidFill>
                <a:latin typeface="ＭＳ ゴシック"/>
                <a:ea typeface="ＭＳ ゴシック"/>
                <a:cs typeface="ＭＳ ゴシック"/>
              </a:rPr>
              <a:t>config</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a:t>
            </a:r>
            <a:r>
              <a:rPr kumimoji="1" lang="nl-NL" altLang="ja-JP" sz="1600" dirty="0">
                <a:solidFill>
                  <a:srgbClr val="FFFFFF"/>
                </a:solidFill>
                <a:latin typeface="ＭＳ ゴシック"/>
                <a:ea typeface="ＭＳ ゴシック"/>
                <a:cs typeface="ＭＳ ゴシック"/>
              </a:rPr>
              <a:t>--- system   cache             2012-10-28 22:40 cache</a:t>
            </a: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sdcard</a:t>
            </a:r>
            <a:r>
              <a:rPr kumimoji="1" lang="nl-NL" altLang="ja-JP" sz="1600" dirty="0">
                <a:solidFill>
                  <a:srgbClr val="FFFFFF"/>
                </a:solidFill>
                <a:latin typeface="ＭＳ ゴシック"/>
                <a:ea typeface="ＭＳ ゴシック"/>
                <a:cs typeface="ＭＳ ゴシック"/>
              </a:rPr>
              <a:t> -&gt; /</a:t>
            </a:r>
            <a:r>
              <a:rPr kumimoji="1" lang="nl-NL" altLang="ja-JP" sz="1600" dirty="0" err="1">
                <a:solidFill>
                  <a:srgbClr val="FFFFFF"/>
                </a:solidFill>
                <a:latin typeface="ＭＳ ゴシック"/>
                <a:ea typeface="ＭＳ ゴシック"/>
                <a:cs typeface="ＭＳ ゴシック"/>
              </a:rPr>
              <a:t>mnt</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sdcard</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a:solidFill>
                  <a:srgbClr val="FFFFFF"/>
                </a:solidFill>
                <a:latin typeface="ＭＳ ゴシック"/>
                <a:ea typeface="ＭＳ ゴシック"/>
                <a:cs typeface="ＭＳ ゴシック"/>
              </a:rPr>
              <a:t>acct</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drwxrwxr</a:t>
            </a:r>
            <a:r>
              <a:rPr kumimoji="1" lang="nl-NL" altLang="ja-JP" sz="1600" dirty="0">
                <a:solidFill>
                  <a:srgbClr val="FFFFFF"/>
                </a:solidFill>
                <a:latin typeface="ＭＳ ゴシック"/>
                <a:ea typeface="ＭＳ ゴシック"/>
                <a:cs typeface="ＭＳ ゴシック"/>
              </a:rPr>
              <a:t>-x root     system            2012-11-07 18:46 </a:t>
            </a:r>
            <a:r>
              <a:rPr kumimoji="1" lang="nl-NL" altLang="ja-JP" sz="1600" dirty="0" err="1">
                <a:solidFill>
                  <a:srgbClr val="FFFFFF"/>
                </a:solidFill>
                <a:latin typeface="ＭＳ ゴシック"/>
                <a:ea typeface="ＭＳ ゴシック"/>
                <a:cs typeface="ＭＳ ゴシック"/>
              </a:rPr>
              <a:t>mnt</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vendor</a:t>
            </a:r>
            <a:r>
              <a:rPr kumimoji="1" lang="nl-NL" altLang="ja-JP" sz="1600" dirty="0">
                <a:solidFill>
                  <a:srgbClr val="FFFFFF"/>
                </a:solidFill>
                <a:latin typeface="ＭＳ ゴシック"/>
                <a:ea typeface="ＭＳ ゴシック"/>
                <a:cs typeface="ＭＳ ゴシック"/>
              </a:rPr>
              <a:t> -&gt; /system/</a:t>
            </a:r>
            <a:r>
              <a:rPr kumimoji="1" lang="nl-NL" altLang="ja-JP" sz="1600" dirty="0" err="1">
                <a:solidFill>
                  <a:srgbClr val="FFFFFF"/>
                </a:solidFill>
                <a:latin typeface="ＭＳ ゴシック"/>
                <a:ea typeface="ＭＳ ゴシック"/>
                <a:cs typeface="ＭＳ ゴシック"/>
              </a:rPr>
              <a:t>vendor</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d -&gt; /</a:t>
            </a:r>
            <a:r>
              <a:rPr kumimoji="1" lang="nl-NL" altLang="ja-JP" sz="1600" dirty="0" err="1">
                <a:solidFill>
                  <a:srgbClr val="FFFFFF"/>
                </a:solidFill>
                <a:latin typeface="ＭＳ ゴシック"/>
                <a:ea typeface="ＭＳ ゴシック"/>
                <a:cs typeface="ＭＳ ゴシック"/>
              </a:rPr>
              <a:t>sys</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kernel</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debug</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etc</a:t>
            </a:r>
            <a:r>
              <a:rPr kumimoji="1" lang="nl-NL" altLang="ja-JP" sz="1600" dirty="0">
                <a:solidFill>
                  <a:srgbClr val="FFFFFF"/>
                </a:solidFill>
                <a:latin typeface="ＭＳ ゴシック"/>
                <a:ea typeface="ＭＳ ゴシック"/>
                <a:cs typeface="ＭＳ ゴシック"/>
              </a:rPr>
              <a:t> -&gt; /system/</a:t>
            </a:r>
            <a:r>
              <a:rPr kumimoji="1" lang="nl-NL" altLang="ja-JP" sz="1600" dirty="0" err="1">
                <a:solidFill>
                  <a:srgbClr val="FFFFFF"/>
                </a:solidFill>
                <a:latin typeface="ＭＳ ゴシック"/>
                <a:ea typeface="ＭＳ ゴシック"/>
                <a:cs typeface="ＭＳ ゴシック"/>
              </a:rPr>
              <a:t>etc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3882 1970-01-01 09:00 </a:t>
            </a:r>
            <a:r>
              <a:rPr kumimoji="1" lang="nl-NL" altLang="ja-JP" sz="1600" dirty="0" err="1">
                <a:solidFill>
                  <a:srgbClr val="FFFFFF"/>
                </a:solidFill>
                <a:latin typeface="ＭＳ ゴシック"/>
                <a:ea typeface="ＭＳ ゴシック"/>
                <a:cs typeface="ＭＳ ゴシック"/>
              </a:rPr>
              <a:t>ueventd.rc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0 1970-01-01 09:00 </a:t>
            </a:r>
            <a:r>
              <a:rPr kumimoji="1" lang="nl-NL" altLang="ja-JP" sz="1600" dirty="0" err="1">
                <a:solidFill>
                  <a:srgbClr val="FFFFFF"/>
                </a:solidFill>
                <a:latin typeface="ＭＳ ゴシック"/>
                <a:ea typeface="ＭＳ ゴシック"/>
                <a:cs typeface="ＭＳ ゴシック"/>
              </a:rPr>
              <a:t>ueventd.goldfish.rc</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2011-05-05 08:41 system</a:t>
            </a: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sys</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sbin</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proc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13805 1970-01-01 09:00 </a:t>
            </a:r>
            <a:r>
              <a:rPr kumimoji="1" lang="nl-NL" altLang="ja-JP" sz="1600" dirty="0" err="1">
                <a:solidFill>
                  <a:srgbClr val="FFFFFF"/>
                </a:solidFill>
                <a:latin typeface="ＭＳ ゴシック"/>
                <a:ea typeface="ＭＳ ゴシック"/>
                <a:cs typeface="ＭＳ ゴシック"/>
              </a:rPr>
              <a:t>init.rc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1677 1970-01-01 09:00 </a:t>
            </a:r>
            <a:r>
              <a:rPr kumimoji="1" lang="nl-NL" altLang="ja-JP" sz="1600" dirty="0" err="1">
                <a:solidFill>
                  <a:srgbClr val="FFFFFF"/>
                </a:solidFill>
                <a:latin typeface="ＭＳ ゴシック"/>
                <a:ea typeface="ＭＳ ゴシック"/>
                <a:cs typeface="ＭＳ ゴシック"/>
              </a:rPr>
              <a:t>init.goldfish.rc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94168 1970-01-01 09:00 </a:t>
            </a:r>
            <a:r>
              <a:rPr kumimoji="1" lang="nl-NL" altLang="ja-JP" sz="1600" dirty="0" err="1">
                <a:solidFill>
                  <a:srgbClr val="FFFFFF"/>
                </a:solidFill>
                <a:latin typeface="ＭＳ ゴシック"/>
                <a:ea typeface="ＭＳ ゴシック"/>
                <a:cs typeface="ＭＳ ゴシック"/>
              </a:rPr>
              <a:t>init</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118 1970-01-01 09:00 </a:t>
            </a:r>
            <a:r>
              <a:rPr kumimoji="1" lang="nl-NL" altLang="ja-JP" sz="1600" dirty="0" err="1">
                <a:solidFill>
                  <a:srgbClr val="FFFFFF"/>
                </a:solidFill>
                <a:latin typeface="ＭＳ ゴシック"/>
                <a:ea typeface="ＭＳ ゴシック"/>
                <a:cs typeface="ＭＳ ゴシック"/>
              </a:rPr>
              <a:t>default.prop</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a:t>
            </a:r>
            <a:r>
              <a:rPr kumimoji="1" lang="nl-NL" altLang="ja-JP" sz="1600" dirty="0">
                <a:solidFill>
                  <a:srgbClr val="FFFFFF"/>
                </a:solidFill>
                <a:latin typeface="ＭＳ ゴシック"/>
                <a:ea typeface="ＭＳ ゴシック"/>
                <a:cs typeface="ＭＳ ゴシック"/>
              </a:rPr>
              <a:t>--x system   system            2012-10-26 22:28 data</a:t>
            </a:r>
          </a:p>
          <a:p>
            <a:r>
              <a:rPr kumimoji="1" lang="nl-NL" altLang="ja-JP" sz="1600" dirty="0" err="1">
                <a:solidFill>
                  <a:srgbClr val="FFFFFF"/>
                </a:solidFill>
                <a:latin typeface="ＭＳ ゴシック"/>
                <a:ea typeface="ＭＳ ゴシック"/>
                <a:cs typeface="ＭＳ ゴシック"/>
              </a:rPr>
              <a:t>drwx</a:t>
            </a:r>
            <a:r>
              <a:rPr kumimoji="1" lang="nl-NL" altLang="ja-JP" sz="1600" dirty="0">
                <a:solidFill>
                  <a:srgbClr val="FFFFFF"/>
                </a:solidFill>
                <a:latin typeface="ＭＳ ゴシック"/>
                <a:ea typeface="ＭＳ ゴシック"/>
                <a:cs typeface="ＭＳ ゴシック"/>
              </a:rPr>
              <a:t>------ root     root              2010-01-28 09:59 root</a:t>
            </a: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smtClean="0">
                <a:solidFill>
                  <a:srgbClr val="FFFFFF"/>
                </a:solidFill>
                <a:latin typeface="ＭＳ ゴシック"/>
                <a:ea typeface="ＭＳ ゴシック"/>
                <a:cs typeface="ＭＳ ゴシック"/>
              </a:rPr>
              <a:t>dev</a:t>
            </a:r>
            <a:endParaRPr kumimoji="1" lang="nl-NL" altLang="ja-JP" sz="1600" dirty="0">
              <a:solidFill>
                <a:srgbClr val="FFFFFF"/>
              </a:solidFill>
              <a:latin typeface="ＭＳ ゴシック"/>
              <a:ea typeface="ＭＳ ゴシック"/>
              <a:cs typeface="ＭＳ ゴシック"/>
            </a:endParaRPr>
          </a:p>
        </p:txBody>
      </p:sp>
    </p:spTree>
    <p:extLst>
      <p:ext uri="{BB962C8B-B14F-4D97-AF65-F5344CB8AC3E}">
        <p14:creationId xmlns:p14="http://schemas.microsoft.com/office/powerpoint/2010/main" val="259575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lang="ja-JP" altLang="en-US" dirty="0" smtClean="0"/>
              <a:t>の</a:t>
            </a:r>
            <a:r>
              <a:rPr kumimoji="1" lang="ja-JP" altLang="en-US" dirty="0" smtClean="0"/>
              <a:t>バージョン</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00923779"/>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1857022"/>
                <a:gridCol w="3142074"/>
                <a:gridCol w="3230504"/>
              </a:tblGrid>
              <a:tr h="370840">
                <a:tc>
                  <a:txBody>
                    <a:bodyPr/>
                    <a:lstStyle/>
                    <a:p>
                      <a:pPr algn="ctr"/>
                      <a:r>
                        <a:rPr kumimoji="1" lang="ja-JP" altLang="en-US" dirty="0" smtClean="0"/>
                        <a:t>バージョン</a:t>
                      </a:r>
                      <a:endParaRPr kumimoji="1" lang="ja-JP" altLang="en-US" dirty="0"/>
                    </a:p>
                  </a:txBody>
                  <a:tcPr/>
                </a:tc>
                <a:tc>
                  <a:txBody>
                    <a:bodyPr/>
                    <a:lstStyle/>
                    <a:p>
                      <a:pPr algn="ctr"/>
                      <a:r>
                        <a:rPr kumimoji="1" lang="ja-JP" altLang="en-US" dirty="0" smtClean="0"/>
                        <a:t>コードネーム</a:t>
                      </a:r>
                      <a:endParaRPr kumimoji="1" lang="ja-JP" altLang="en-US" dirty="0"/>
                    </a:p>
                  </a:txBody>
                  <a:tcPr/>
                </a:tc>
                <a:tc>
                  <a:txBody>
                    <a:bodyPr/>
                    <a:lstStyle/>
                    <a:p>
                      <a:pPr algn="ctr"/>
                      <a:r>
                        <a:rPr kumimoji="1" lang="ja-JP" altLang="en-US" dirty="0" smtClean="0"/>
                        <a:t>公開時期</a:t>
                      </a:r>
                      <a:endParaRPr kumimoji="1" lang="ja-JP" altLang="en-US" dirty="0"/>
                    </a:p>
                  </a:txBody>
                  <a:tcPr/>
                </a:tc>
              </a:tr>
              <a:tr h="370840">
                <a:tc>
                  <a:txBody>
                    <a:bodyPr/>
                    <a:lstStyle/>
                    <a:p>
                      <a:r>
                        <a:rPr kumimoji="1" lang="en-US" altLang="ja-JP" dirty="0" smtClean="0"/>
                        <a:t>1.5</a:t>
                      </a:r>
                      <a:endParaRPr kumimoji="1" lang="ja-JP" altLang="en-US" dirty="0"/>
                    </a:p>
                  </a:txBody>
                  <a:tcPr/>
                </a:tc>
                <a:tc>
                  <a:txBody>
                    <a:bodyPr/>
                    <a:lstStyle/>
                    <a:p>
                      <a:r>
                        <a:rPr kumimoji="1" lang="en-US" altLang="ja-JP" dirty="0" smtClean="0"/>
                        <a:t>Cupcake</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4</a:t>
                      </a:r>
                      <a:r>
                        <a:rPr kumimoji="1" lang="ja-JP" altLang="en-US" dirty="0" smtClean="0"/>
                        <a:t>月</a:t>
                      </a:r>
                      <a:endParaRPr kumimoji="1" lang="ja-JP" altLang="en-US" dirty="0"/>
                    </a:p>
                  </a:txBody>
                  <a:tcPr/>
                </a:tc>
              </a:tr>
              <a:tr h="370840">
                <a:tc>
                  <a:txBody>
                    <a:bodyPr/>
                    <a:lstStyle/>
                    <a:p>
                      <a:r>
                        <a:rPr kumimoji="1" lang="en-US" altLang="ja-JP" dirty="0" smtClean="0"/>
                        <a:t>1.6</a:t>
                      </a:r>
                      <a:endParaRPr kumimoji="1" lang="ja-JP" altLang="en-US" dirty="0"/>
                    </a:p>
                  </a:txBody>
                  <a:tcPr/>
                </a:tc>
                <a:tc>
                  <a:txBody>
                    <a:bodyPr/>
                    <a:lstStyle/>
                    <a:p>
                      <a:r>
                        <a:rPr kumimoji="1" lang="en-US" altLang="ja-JP" dirty="0" smtClean="0"/>
                        <a:t>Donut</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9</a:t>
                      </a:r>
                      <a:r>
                        <a:rPr kumimoji="1" lang="ja-JP" altLang="en-US" dirty="0" smtClean="0"/>
                        <a:t>月</a:t>
                      </a:r>
                      <a:endParaRPr kumimoji="1" lang="ja-JP" altLang="en-US" dirty="0"/>
                    </a:p>
                  </a:txBody>
                  <a:tcPr/>
                </a:tc>
              </a:tr>
              <a:tr h="370840">
                <a:tc>
                  <a:txBody>
                    <a:bodyPr/>
                    <a:lstStyle/>
                    <a:p>
                      <a:r>
                        <a:rPr kumimoji="1" lang="en-US" altLang="ja-JP" dirty="0" smtClean="0"/>
                        <a:t>2.0/2.1</a:t>
                      </a:r>
                      <a:endParaRPr kumimoji="1" lang="ja-JP" altLang="en-US" dirty="0"/>
                    </a:p>
                  </a:txBody>
                  <a:tcPr/>
                </a:tc>
                <a:tc>
                  <a:txBody>
                    <a:bodyPr/>
                    <a:lstStyle/>
                    <a:p>
                      <a:r>
                        <a:rPr kumimoji="1" lang="en-US" altLang="ja-JP" dirty="0" smtClean="0"/>
                        <a:t>Éclair</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10</a:t>
                      </a:r>
                      <a:r>
                        <a:rPr kumimoji="1" lang="ja-JP" altLang="en-US" dirty="0" smtClean="0"/>
                        <a:t>月</a:t>
                      </a:r>
                      <a:r>
                        <a:rPr kumimoji="1" lang="en-US" altLang="ja-JP" dirty="0" smtClean="0"/>
                        <a:t>〜2010</a:t>
                      </a:r>
                      <a:r>
                        <a:rPr kumimoji="1" lang="ja-JP" altLang="en-US" dirty="0" smtClean="0"/>
                        <a:t>年</a:t>
                      </a:r>
                      <a:r>
                        <a:rPr kumimoji="1" lang="en-US" altLang="ja-JP" dirty="0" smtClean="0"/>
                        <a:t>1</a:t>
                      </a:r>
                      <a:r>
                        <a:rPr kumimoji="1" lang="ja-JP" altLang="en-US" dirty="0" smtClean="0"/>
                        <a:t>月</a:t>
                      </a:r>
                      <a:endParaRPr kumimoji="1" lang="ja-JP" altLang="en-US" dirty="0"/>
                    </a:p>
                  </a:txBody>
                  <a:tcPr/>
                </a:tc>
              </a:tr>
              <a:tr h="370840">
                <a:tc>
                  <a:txBody>
                    <a:bodyPr/>
                    <a:lstStyle/>
                    <a:p>
                      <a:r>
                        <a:rPr kumimoji="1" lang="en-US" altLang="ja-JP" dirty="0" smtClean="0"/>
                        <a:t>2.2</a:t>
                      </a:r>
                      <a:endParaRPr kumimoji="1" lang="ja-JP" altLang="en-US" dirty="0"/>
                    </a:p>
                  </a:txBody>
                  <a:tcPr/>
                </a:tc>
                <a:tc>
                  <a:txBody>
                    <a:bodyPr/>
                    <a:lstStyle/>
                    <a:p>
                      <a:r>
                        <a:rPr kumimoji="1" lang="en-US" altLang="ja-JP" dirty="0" err="1" smtClean="0"/>
                        <a:t>Froyo</a:t>
                      </a:r>
                      <a:r>
                        <a:rPr kumimoji="1" lang="en-US" altLang="ja-JP" dirty="0" smtClean="0"/>
                        <a:t>(Frozen</a:t>
                      </a:r>
                      <a:r>
                        <a:rPr kumimoji="1" lang="en-US" altLang="ja-JP" baseline="0" dirty="0" smtClean="0"/>
                        <a:t> Yoghurt)</a:t>
                      </a:r>
                      <a:endParaRPr kumimoji="1" lang="ja-JP" altLang="en-US" dirty="0"/>
                    </a:p>
                  </a:txBody>
                  <a:tcPr/>
                </a:tc>
                <a:tc>
                  <a:txBody>
                    <a:bodyPr/>
                    <a:lstStyle/>
                    <a:p>
                      <a:r>
                        <a:rPr kumimoji="1" lang="en-US" altLang="ja-JP" dirty="0" smtClean="0"/>
                        <a:t>2010</a:t>
                      </a:r>
                      <a:r>
                        <a:rPr kumimoji="1" lang="ja-JP" altLang="en-US" dirty="0" smtClean="0"/>
                        <a:t>年</a:t>
                      </a:r>
                      <a:r>
                        <a:rPr kumimoji="1" lang="en-US" altLang="ja-JP" dirty="0" smtClean="0"/>
                        <a:t>5</a:t>
                      </a:r>
                      <a:r>
                        <a:rPr kumimoji="1" lang="ja-JP" altLang="en-US" dirty="0" smtClean="0"/>
                        <a:t>月</a:t>
                      </a:r>
                      <a:endParaRPr kumimoji="1" lang="ja-JP" altLang="en-US" dirty="0"/>
                    </a:p>
                  </a:txBody>
                  <a:tcPr/>
                </a:tc>
              </a:tr>
              <a:tr h="370840">
                <a:tc>
                  <a:txBody>
                    <a:bodyPr/>
                    <a:lstStyle/>
                    <a:p>
                      <a:r>
                        <a:rPr kumimoji="1" lang="en-US" altLang="ja-JP" dirty="0" smtClean="0"/>
                        <a:t>2.3</a:t>
                      </a:r>
                      <a:endParaRPr kumimoji="1" lang="ja-JP" altLang="en-US" dirty="0"/>
                    </a:p>
                  </a:txBody>
                  <a:tcPr/>
                </a:tc>
                <a:tc>
                  <a:txBody>
                    <a:bodyPr/>
                    <a:lstStyle/>
                    <a:p>
                      <a:r>
                        <a:rPr kumimoji="1" lang="en-US" altLang="ja-JP" dirty="0" smtClean="0"/>
                        <a:t>Gingerbread</a:t>
                      </a:r>
                      <a:endParaRPr kumimoji="1" lang="ja-JP" altLang="en-US" dirty="0"/>
                    </a:p>
                  </a:txBody>
                  <a:tcPr/>
                </a:tc>
                <a:tc>
                  <a:txBody>
                    <a:bodyPr/>
                    <a:lstStyle/>
                    <a:p>
                      <a:r>
                        <a:rPr kumimoji="1" lang="en-US" altLang="ja-JP" dirty="0" smtClean="0"/>
                        <a:t>2010</a:t>
                      </a:r>
                      <a:r>
                        <a:rPr kumimoji="1" lang="ja-JP" altLang="en-US" dirty="0" smtClean="0"/>
                        <a:t>年</a:t>
                      </a:r>
                      <a:r>
                        <a:rPr kumimoji="1" lang="en-US" altLang="ja-JP" dirty="0" smtClean="0"/>
                        <a:t>12</a:t>
                      </a:r>
                      <a:r>
                        <a:rPr kumimoji="1" lang="ja-JP" altLang="en-US" dirty="0" smtClean="0"/>
                        <a:t>月</a:t>
                      </a:r>
                      <a:endParaRPr kumimoji="1" lang="ja-JP" altLang="en-US" dirty="0"/>
                    </a:p>
                  </a:txBody>
                  <a:tcPr/>
                </a:tc>
              </a:tr>
              <a:tr h="370840">
                <a:tc>
                  <a:txBody>
                    <a:bodyPr/>
                    <a:lstStyle/>
                    <a:p>
                      <a:r>
                        <a:rPr kumimoji="1" lang="en-US" altLang="ja-JP" dirty="0" smtClean="0"/>
                        <a:t>3.x</a:t>
                      </a:r>
                      <a:endParaRPr kumimoji="1" lang="ja-JP" altLang="en-US" dirty="0"/>
                    </a:p>
                  </a:txBody>
                  <a:tcPr/>
                </a:tc>
                <a:tc>
                  <a:txBody>
                    <a:bodyPr/>
                    <a:lstStyle/>
                    <a:p>
                      <a:r>
                        <a:rPr kumimoji="1" lang="en-US" altLang="ja-JP" dirty="0" smtClean="0"/>
                        <a:t>Honeycomb</a:t>
                      </a:r>
                      <a:endParaRPr kumimoji="1" lang="ja-JP" altLang="en-US" dirty="0"/>
                    </a:p>
                  </a:txBody>
                  <a:tcPr/>
                </a:tc>
                <a:tc>
                  <a:txBody>
                    <a:bodyPr/>
                    <a:lstStyle/>
                    <a:p>
                      <a:r>
                        <a:rPr kumimoji="1" lang="en-US" altLang="ja-JP" dirty="0" smtClean="0"/>
                        <a:t>2011</a:t>
                      </a:r>
                      <a:r>
                        <a:rPr kumimoji="1" lang="ja-JP" altLang="en-US" dirty="0" smtClean="0"/>
                        <a:t>年</a:t>
                      </a:r>
                      <a:r>
                        <a:rPr kumimoji="1" lang="en-US" altLang="ja-JP" dirty="0" smtClean="0"/>
                        <a:t>2</a:t>
                      </a:r>
                      <a:r>
                        <a:rPr kumimoji="1" lang="ja-JP" altLang="en-US" dirty="0" smtClean="0"/>
                        <a:t>月</a:t>
                      </a:r>
                      <a:r>
                        <a:rPr kumimoji="1" lang="en-US" altLang="ja-JP" dirty="0" smtClean="0"/>
                        <a:t>〜2011</a:t>
                      </a:r>
                      <a:r>
                        <a:rPr kumimoji="1" lang="ja-JP" altLang="en-US" dirty="0" smtClean="0"/>
                        <a:t>年</a:t>
                      </a:r>
                      <a:r>
                        <a:rPr kumimoji="1" lang="en-US" altLang="ja-JP" dirty="0" smtClean="0"/>
                        <a:t>7</a:t>
                      </a:r>
                      <a:r>
                        <a:rPr kumimoji="1" lang="ja-JP" altLang="en-US" dirty="0" smtClean="0"/>
                        <a:t>月</a:t>
                      </a:r>
                      <a:endParaRPr kumimoji="1" lang="ja-JP" altLang="en-US" dirty="0"/>
                    </a:p>
                  </a:txBody>
                  <a:tcPr/>
                </a:tc>
              </a:tr>
              <a:tr h="370840">
                <a:tc>
                  <a:txBody>
                    <a:bodyPr/>
                    <a:lstStyle/>
                    <a:p>
                      <a:r>
                        <a:rPr kumimoji="1" lang="en-US" altLang="ja-JP" dirty="0" smtClean="0"/>
                        <a:t>4.0.x</a:t>
                      </a:r>
                      <a:endParaRPr kumimoji="1" lang="ja-JP" altLang="en-US" dirty="0"/>
                    </a:p>
                  </a:txBody>
                  <a:tcPr/>
                </a:tc>
                <a:tc>
                  <a:txBody>
                    <a:bodyPr/>
                    <a:lstStyle/>
                    <a:p>
                      <a:r>
                        <a:rPr kumimoji="1" lang="en-US" altLang="ja-JP" dirty="0" smtClean="0"/>
                        <a:t>ICS(Ice</a:t>
                      </a:r>
                      <a:r>
                        <a:rPr kumimoji="1" lang="en-US" altLang="ja-JP" baseline="0" dirty="0" smtClean="0"/>
                        <a:t> Cream Sandwich)</a:t>
                      </a:r>
                      <a:endParaRPr kumimoji="1" lang="ja-JP" altLang="en-US" dirty="0"/>
                    </a:p>
                  </a:txBody>
                  <a:tcPr/>
                </a:tc>
                <a:tc>
                  <a:txBody>
                    <a:bodyPr/>
                    <a:lstStyle/>
                    <a:p>
                      <a:r>
                        <a:rPr kumimoji="1" lang="en-US" altLang="ja-JP" dirty="0" smtClean="0"/>
                        <a:t>2011</a:t>
                      </a:r>
                      <a:r>
                        <a:rPr kumimoji="1" lang="ja-JP" altLang="en-US" dirty="0" smtClean="0"/>
                        <a:t>年</a:t>
                      </a:r>
                      <a:r>
                        <a:rPr kumimoji="1" lang="en-US" altLang="ja-JP" dirty="0" smtClean="0"/>
                        <a:t>10</a:t>
                      </a:r>
                      <a:r>
                        <a:rPr kumimoji="1" lang="ja-JP" altLang="en-US" dirty="0" smtClean="0"/>
                        <a:t>月</a:t>
                      </a:r>
                      <a:endParaRPr kumimoji="1" lang="ja-JP" altLang="en-US" dirty="0"/>
                    </a:p>
                  </a:txBody>
                  <a:tcPr/>
                </a:tc>
              </a:tr>
              <a:tr h="370840">
                <a:tc>
                  <a:txBody>
                    <a:bodyPr/>
                    <a:lstStyle/>
                    <a:p>
                      <a:r>
                        <a:rPr kumimoji="1" lang="en-US" altLang="ja-JP" dirty="0" smtClean="0"/>
                        <a:t>4.1</a:t>
                      </a:r>
                      <a:endParaRPr kumimoji="1" lang="ja-JP" altLang="en-US" dirty="0"/>
                    </a:p>
                  </a:txBody>
                  <a:tcPr/>
                </a:tc>
                <a:tc>
                  <a:txBody>
                    <a:bodyPr/>
                    <a:lstStyle/>
                    <a:p>
                      <a:r>
                        <a:rPr kumimoji="1" lang="en-US" altLang="ja-JP" dirty="0" smtClean="0"/>
                        <a:t>Jelly Bean</a:t>
                      </a:r>
                      <a:endParaRPr kumimoji="1" lang="ja-JP" altLang="en-US" dirty="0"/>
                    </a:p>
                  </a:txBody>
                  <a:tcPr/>
                </a:tc>
                <a:tc>
                  <a:txBody>
                    <a:bodyPr/>
                    <a:lstStyle/>
                    <a:p>
                      <a:r>
                        <a:rPr kumimoji="1" lang="en-US" altLang="ja-JP" dirty="0" smtClean="0"/>
                        <a:t>2012</a:t>
                      </a:r>
                      <a:r>
                        <a:rPr kumimoji="1" lang="ja-JP" altLang="en-US" dirty="0" smtClean="0"/>
                        <a:t>年</a:t>
                      </a:r>
                      <a:r>
                        <a:rPr kumimoji="1" lang="en-US" altLang="ja-JP" dirty="0" smtClean="0"/>
                        <a:t>6</a:t>
                      </a:r>
                      <a:r>
                        <a:rPr kumimoji="1" lang="ja-JP" altLang="en-US" dirty="0" smtClean="0"/>
                        <a:t>月</a:t>
                      </a:r>
                      <a:endParaRPr kumimoji="1" lang="ja-JP" altLang="en-US" dirty="0"/>
                    </a:p>
                  </a:txBody>
                  <a:tcPr/>
                </a:tc>
              </a:tr>
              <a:tr h="370840">
                <a:tc>
                  <a:txBody>
                    <a:bodyPr/>
                    <a:lstStyle/>
                    <a:p>
                      <a:r>
                        <a:rPr kumimoji="1" lang="en-US" altLang="ja-JP" dirty="0" smtClean="0"/>
                        <a:t>4.2</a:t>
                      </a:r>
                      <a:endParaRPr kumimoji="1" lang="ja-JP" altLang="en-US" dirty="0"/>
                    </a:p>
                  </a:txBody>
                  <a:tcPr/>
                </a:tc>
                <a:tc>
                  <a:txBody>
                    <a:bodyPr/>
                    <a:lstStyle/>
                    <a:p>
                      <a:r>
                        <a:rPr kumimoji="1" lang="en-US" altLang="ja-JP" dirty="0" smtClean="0"/>
                        <a:t>Jelly Bean</a:t>
                      </a:r>
                      <a:endParaRPr kumimoji="1" lang="ja-JP" altLang="en-US" dirty="0"/>
                    </a:p>
                  </a:txBody>
                  <a:tcPr/>
                </a:tc>
                <a:tc>
                  <a:txBody>
                    <a:bodyPr/>
                    <a:lstStyle/>
                    <a:p>
                      <a:r>
                        <a:rPr kumimoji="1" lang="en-US" altLang="ja-JP" dirty="0" smtClean="0"/>
                        <a:t>2012</a:t>
                      </a:r>
                      <a:r>
                        <a:rPr kumimoji="1" lang="ja-JP" altLang="en-US" dirty="0" smtClean="0"/>
                        <a:t>年</a:t>
                      </a:r>
                      <a:r>
                        <a:rPr kumimoji="1" lang="en-US" altLang="ja-JP" dirty="0" smtClean="0"/>
                        <a:t>10</a:t>
                      </a:r>
                      <a:r>
                        <a:rPr kumimoji="1" lang="ja-JP" altLang="en-US" dirty="0" smtClean="0"/>
                        <a:t>月</a:t>
                      </a:r>
                      <a:endParaRPr kumimoji="1" lang="ja-JP" altLang="en-US" dirty="0"/>
                    </a:p>
                  </a:txBody>
                  <a:tcPr/>
                </a:tc>
              </a:tr>
            </a:tbl>
          </a:graphicData>
        </a:graphic>
      </p:graphicFrame>
      <p:sp>
        <p:nvSpPr>
          <p:cNvPr id="6" name="テキスト ボックス 5"/>
          <p:cNvSpPr txBox="1"/>
          <p:nvPr/>
        </p:nvSpPr>
        <p:spPr>
          <a:xfrm>
            <a:off x="6138496" y="5829013"/>
            <a:ext cx="2385125" cy="369332"/>
          </a:xfrm>
          <a:prstGeom prst="rect">
            <a:avLst/>
          </a:prstGeom>
          <a:noFill/>
        </p:spPr>
        <p:txBody>
          <a:bodyPr wrap="none" rtlCol="0">
            <a:spAutoFit/>
          </a:bodyPr>
          <a:lstStyle/>
          <a:p>
            <a:r>
              <a:rPr kumimoji="1" lang="en-US" altLang="ja-JP" dirty="0">
                <a:hlinkClick r:id="rId2"/>
              </a:rPr>
              <a:t>http://</a:t>
            </a:r>
            <a:r>
              <a:rPr kumimoji="1" lang="en-US" altLang="ja-JP" dirty="0" err="1">
                <a:hlinkClick r:id="rId2"/>
              </a:rPr>
              <a:t>bit.ly</a:t>
            </a:r>
            <a:r>
              <a:rPr kumimoji="1" lang="en-US" altLang="ja-JP" dirty="0">
                <a:hlinkClick r:id="rId2"/>
              </a:rPr>
              <a:t>/</a:t>
            </a:r>
            <a:r>
              <a:rPr kumimoji="1" lang="en-US" altLang="ja-JP" dirty="0" err="1">
                <a:hlinkClick r:id="rId2"/>
              </a:rPr>
              <a:t>KTMits</a:t>
            </a:r>
            <a:endParaRPr kumimoji="1" lang="ja-JP" altLang="en-US" dirty="0"/>
          </a:p>
        </p:txBody>
      </p:sp>
      <p:sp>
        <p:nvSpPr>
          <p:cNvPr id="7" name="テキスト ボックス 6"/>
          <p:cNvSpPr txBox="1"/>
          <p:nvPr/>
        </p:nvSpPr>
        <p:spPr>
          <a:xfrm>
            <a:off x="4356982" y="5829013"/>
            <a:ext cx="1710725" cy="369332"/>
          </a:xfrm>
          <a:prstGeom prst="rect">
            <a:avLst/>
          </a:prstGeom>
          <a:noFill/>
        </p:spPr>
        <p:txBody>
          <a:bodyPr wrap="none" rtlCol="0">
            <a:spAutoFit/>
          </a:bodyPr>
          <a:lstStyle/>
          <a:p>
            <a:r>
              <a:rPr kumimoji="1" lang="en-US" altLang="ja-JP" dirty="0" smtClean="0"/>
              <a:t>Wikipedia</a:t>
            </a:r>
            <a:r>
              <a:rPr kumimoji="1" lang="ja-JP" altLang="en-US" dirty="0" smtClean="0"/>
              <a:t>参照</a:t>
            </a:r>
            <a:endParaRPr kumimoji="1" lang="ja-JP" altLang="en-US" dirty="0"/>
          </a:p>
        </p:txBody>
      </p:sp>
    </p:spTree>
    <p:extLst>
      <p:ext uri="{BB962C8B-B14F-4D97-AF65-F5344CB8AC3E}">
        <p14:creationId xmlns:p14="http://schemas.microsoft.com/office/powerpoint/2010/main" val="177134267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ライフサイクルの確認</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11-06</a:t>
            </a:r>
            <a:endParaRPr kumimoji="1" lang="ja-JP" altLang="en-US" sz="1400" dirty="0"/>
          </a:p>
        </p:txBody>
      </p:sp>
    </p:spTree>
    <p:extLst>
      <p:ext uri="{BB962C8B-B14F-4D97-AF65-F5344CB8AC3E}">
        <p14:creationId xmlns:p14="http://schemas.microsoft.com/office/powerpoint/2010/main" val="1714174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メソッド</a:t>
            </a:r>
            <a:r>
              <a:rPr kumimoji="1" lang="ja-JP" altLang="en-US" dirty="0" smtClean="0"/>
              <a:t>の追加</a:t>
            </a:r>
            <a:r>
              <a:rPr kumimoji="1" lang="en-US" altLang="ja-JP" dirty="0" smtClean="0"/>
              <a:t> 1</a:t>
            </a:r>
            <a:endParaRPr kumimoji="1" lang="ja-JP" altLang="en-US" dirty="0"/>
          </a:p>
        </p:txBody>
      </p:sp>
      <p:pic>
        <p:nvPicPr>
          <p:cNvPr id="4" name="図 3" descr="スクリーンショット 2012-10-26 23.3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41" y="1166518"/>
            <a:ext cx="4413087" cy="5512741"/>
          </a:xfrm>
          <a:prstGeom prst="rect">
            <a:avLst/>
          </a:prstGeom>
          <a:ln>
            <a:solidFill>
              <a:srgbClr val="000000"/>
            </a:solidFill>
          </a:ln>
        </p:spPr>
      </p:pic>
      <p:sp>
        <p:nvSpPr>
          <p:cNvPr id="5" name="テキスト ボックス 4"/>
          <p:cNvSpPr txBox="1"/>
          <p:nvPr/>
        </p:nvSpPr>
        <p:spPr>
          <a:xfrm>
            <a:off x="4793315" y="2399933"/>
            <a:ext cx="3488117" cy="369332"/>
          </a:xfrm>
          <a:prstGeom prst="rect">
            <a:avLst/>
          </a:prstGeom>
          <a:noFill/>
        </p:spPr>
        <p:txBody>
          <a:bodyPr wrap="none" rtlCol="0">
            <a:spAutoFit/>
          </a:bodyPr>
          <a:lstStyle/>
          <a:p>
            <a:r>
              <a:rPr kumimoji="1" lang="en-US" altLang="ja-JP" dirty="0" smtClean="0"/>
              <a:t>eclipse</a:t>
            </a:r>
            <a:r>
              <a:rPr kumimoji="1" lang="ja-JP" altLang="en-US" dirty="0" smtClean="0"/>
              <a:t>のコード上で右クリック</a:t>
            </a:r>
            <a:endParaRPr kumimoji="1" lang="ja-JP" altLang="en-US" dirty="0"/>
          </a:p>
        </p:txBody>
      </p:sp>
      <p:sp>
        <p:nvSpPr>
          <p:cNvPr id="6" name="テキスト ボックス 5"/>
          <p:cNvSpPr txBox="1"/>
          <p:nvPr/>
        </p:nvSpPr>
        <p:spPr>
          <a:xfrm>
            <a:off x="4719104" y="3219041"/>
            <a:ext cx="4097546" cy="646331"/>
          </a:xfrm>
          <a:prstGeom prst="rect">
            <a:avLst/>
          </a:prstGeom>
          <a:noFill/>
        </p:spPr>
        <p:txBody>
          <a:bodyPr wrap="none" rtlCol="0">
            <a:spAutoFit/>
          </a:bodyPr>
          <a:lstStyle/>
          <a:p>
            <a:r>
              <a:rPr kumimoji="1" lang="ja-JP" altLang="en-US" dirty="0" smtClean="0"/>
              <a:t>「</a:t>
            </a:r>
            <a:r>
              <a:rPr kumimoji="1" lang="en-US" altLang="ja-JP" dirty="0" smtClean="0"/>
              <a:t>Source</a:t>
            </a:r>
            <a:r>
              <a:rPr kumimoji="1" lang="ja-JP" altLang="en-US" dirty="0" smtClean="0"/>
              <a:t>」</a:t>
            </a:r>
            <a:r>
              <a:rPr kumimoji="1" lang="en-US" altLang="ja-JP" dirty="0" smtClean="0"/>
              <a:t> → </a:t>
            </a:r>
          </a:p>
          <a:p>
            <a:r>
              <a:rPr kumimoji="1" lang="ja-JP" altLang="en-US" dirty="0" smtClean="0"/>
              <a:t>「</a:t>
            </a:r>
            <a:r>
              <a:rPr kumimoji="1" lang="en-US" altLang="ja-JP" dirty="0" smtClean="0"/>
              <a:t>Override/implement Methods…</a:t>
            </a:r>
            <a:r>
              <a:rPr kumimoji="1" lang="ja-JP" altLang="en-US" dirty="0" smtClean="0"/>
              <a:t>」</a:t>
            </a:r>
            <a:endParaRPr kumimoji="1" lang="ja-JP" altLang="en-US" dirty="0"/>
          </a:p>
        </p:txBody>
      </p:sp>
    </p:spTree>
    <p:extLst>
      <p:ext uri="{BB962C8B-B14F-4D97-AF65-F5344CB8AC3E}">
        <p14:creationId xmlns:p14="http://schemas.microsoft.com/office/powerpoint/2010/main" val="3422415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メソッド</a:t>
            </a:r>
            <a:r>
              <a:rPr kumimoji="1" lang="ja-JP" altLang="en-US" dirty="0" smtClean="0"/>
              <a:t>の追加</a:t>
            </a:r>
            <a:r>
              <a:rPr kumimoji="1" lang="en-US" altLang="ja-JP" dirty="0" smtClean="0"/>
              <a:t> 2</a:t>
            </a:r>
            <a:endParaRPr kumimoji="1" lang="ja-JP" altLang="en-US" dirty="0"/>
          </a:p>
        </p:txBody>
      </p:sp>
      <p:pic>
        <p:nvPicPr>
          <p:cNvPr id="8" name="図 7" descr="スクリーンショット 2012-10-26 23.3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12149"/>
            <a:ext cx="4334324" cy="4534370"/>
          </a:xfrm>
          <a:prstGeom prst="rect">
            <a:avLst/>
          </a:prstGeom>
          <a:ln>
            <a:solidFill>
              <a:srgbClr val="000000"/>
            </a:solidFill>
          </a:ln>
        </p:spPr>
      </p:pic>
      <p:sp>
        <p:nvSpPr>
          <p:cNvPr id="9" name="テキスト ボックス 8"/>
          <p:cNvSpPr txBox="1"/>
          <p:nvPr/>
        </p:nvSpPr>
        <p:spPr>
          <a:xfrm>
            <a:off x="5174074" y="2003777"/>
            <a:ext cx="2584399" cy="1754327"/>
          </a:xfrm>
          <a:prstGeom prst="rect">
            <a:avLst/>
          </a:prstGeom>
          <a:noFill/>
        </p:spPr>
        <p:txBody>
          <a:bodyPr wrap="none" rtlCol="0">
            <a:spAutoFit/>
          </a:bodyPr>
          <a:lstStyle/>
          <a:p>
            <a:r>
              <a:rPr kumimoji="1" lang="en-US" altLang="ja-JP" dirty="0" err="1" smtClean="0"/>
              <a:t>onStart</a:t>
            </a:r>
            <a:r>
              <a:rPr kumimoji="1" lang="en-US" altLang="ja-JP" dirty="0" smtClean="0"/>
              <a:t>()</a:t>
            </a:r>
          </a:p>
          <a:p>
            <a:r>
              <a:rPr kumimoji="1" lang="en-US" altLang="ja-JP" dirty="0" err="1" smtClean="0"/>
              <a:t>onResume</a:t>
            </a:r>
            <a:r>
              <a:rPr kumimoji="1" lang="en-US" altLang="ja-JP" dirty="0" smtClean="0"/>
              <a:t>()</a:t>
            </a:r>
          </a:p>
          <a:p>
            <a:r>
              <a:rPr kumimoji="1" lang="en-US" altLang="ja-JP" dirty="0" err="1" smtClean="0"/>
              <a:t>onPause</a:t>
            </a:r>
            <a:r>
              <a:rPr kumimoji="1" lang="en-US" altLang="ja-JP" dirty="0" smtClean="0"/>
              <a:t>()</a:t>
            </a:r>
          </a:p>
          <a:p>
            <a:r>
              <a:rPr kumimoji="1" lang="en-US" altLang="ja-JP" dirty="0" err="1" smtClean="0"/>
              <a:t>onStop</a:t>
            </a:r>
            <a:r>
              <a:rPr kumimoji="1" lang="en-US" altLang="ja-JP" dirty="0" smtClean="0"/>
              <a:t>()</a:t>
            </a:r>
          </a:p>
          <a:p>
            <a:r>
              <a:rPr kumimoji="1" lang="en-US" altLang="ja-JP" dirty="0" err="1" smtClean="0"/>
              <a:t>onDestroy</a:t>
            </a:r>
            <a:r>
              <a:rPr kumimoji="1" lang="en-US" altLang="ja-JP" dirty="0" smtClean="0"/>
              <a:t>()</a:t>
            </a:r>
          </a:p>
          <a:p>
            <a:r>
              <a:rPr kumimoji="1" lang="ja-JP" altLang="en-US" dirty="0" smtClean="0"/>
              <a:t>をチェックして「</a:t>
            </a:r>
            <a:r>
              <a:rPr kumimoji="1" lang="en-US" altLang="ja-JP" dirty="0" smtClean="0"/>
              <a:t>OK</a:t>
            </a:r>
            <a:r>
              <a:rPr kumimoji="1" lang="ja-JP" altLang="en-US" dirty="0" smtClean="0"/>
              <a:t>」</a:t>
            </a:r>
            <a:endParaRPr kumimoji="1" lang="ja-JP" altLang="en-US" dirty="0"/>
          </a:p>
        </p:txBody>
      </p:sp>
    </p:spTree>
    <p:extLst>
      <p:ext uri="{BB962C8B-B14F-4D97-AF65-F5344CB8AC3E}">
        <p14:creationId xmlns:p14="http://schemas.microsoft.com/office/powerpoint/2010/main" val="3684219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ログを出力する</a:t>
            </a:r>
            <a:endParaRPr kumimoji="1" lang="ja-JP" altLang="en-US" dirty="0"/>
          </a:p>
        </p:txBody>
      </p:sp>
      <p:sp>
        <p:nvSpPr>
          <p:cNvPr id="4" name="テキスト ボックス 3"/>
          <p:cNvSpPr txBox="1"/>
          <p:nvPr/>
        </p:nvSpPr>
        <p:spPr>
          <a:xfrm>
            <a:off x="4787883" y="1617610"/>
            <a:ext cx="2859635" cy="1200329"/>
          </a:xfrm>
          <a:prstGeom prst="rect">
            <a:avLst/>
          </a:prstGeom>
          <a:noFill/>
          <a:ln>
            <a:solidFill>
              <a:srgbClr val="000000"/>
            </a:solidFill>
          </a:ln>
        </p:spPr>
        <p:txBody>
          <a:bodyPr wrap="square" rtlCol="0">
            <a:spAutoFit/>
          </a:bodyPr>
          <a:lstStyle/>
          <a:p>
            <a:r>
              <a:rPr kumimoji="1" lang="ja-JP" altLang="en-US" dirty="0" smtClean="0"/>
              <a:t>各メソッドが</a:t>
            </a:r>
            <a:endParaRPr kumimoji="1" lang="en-US" altLang="ja-JP" dirty="0" smtClean="0"/>
          </a:p>
          <a:p>
            <a:r>
              <a:rPr kumimoji="1" lang="ja-JP" altLang="en-US" dirty="0" smtClean="0"/>
              <a:t>「いつ」</a:t>
            </a:r>
            <a:endParaRPr kumimoji="1" lang="en-US" altLang="ja-JP" dirty="0" smtClean="0"/>
          </a:p>
          <a:p>
            <a:r>
              <a:rPr kumimoji="1" lang="ja-JP" altLang="en-US" dirty="0" smtClean="0"/>
              <a:t>「どんな順番で」</a:t>
            </a:r>
            <a:endParaRPr kumimoji="1" lang="en-US" altLang="ja-JP" dirty="0" smtClean="0"/>
          </a:p>
          <a:p>
            <a:r>
              <a:rPr kumimoji="1" lang="ja-JP" altLang="en-US" dirty="0" smtClean="0"/>
              <a:t>呼ばれるか確認する</a:t>
            </a:r>
            <a:endParaRPr kumimoji="1" lang="ja-JP" altLang="en-US" dirty="0"/>
          </a:p>
        </p:txBody>
      </p:sp>
      <p:sp>
        <p:nvSpPr>
          <p:cNvPr id="7" name="テキスト ボックス 6"/>
          <p:cNvSpPr txBox="1"/>
          <p:nvPr/>
        </p:nvSpPr>
        <p:spPr>
          <a:xfrm>
            <a:off x="4787883" y="3471234"/>
            <a:ext cx="3409605" cy="369332"/>
          </a:xfrm>
          <a:prstGeom prst="rect">
            <a:avLst/>
          </a:prstGeom>
          <a:noFill/>
          <a:ln>
            <a:solidFill>
              <a:srgbClr val="FF0000"/>
            </a:solidFill>
          </a:ln>
        </p:spPr>
        <p:txBody>
          <a:bodyPr wrap="square" rtlCol="0">
            <a:spAutoFit/>
          </a:bodyPr>
          <a:lstStyle/>
          <a:p>
            <a:r>
              <a:rPr kumimoji="1" lang="en-US" altLang="ja-JP" dirty="0" err="1" smtClean="0"/>
              <a:t>Log.i</a:t>
            </a:r>
            <a:r>
              <a:rPr kumimoji="1" lang="en-US" altLang="ja-JP" dirty="0" smtClean="0"/>
              <a:t>(String tag, String </a:t>
            </a:r>
            <a:r>
              <a:rPr kumimoji="1" lang="en-US" altLang="ja-JP" dirty="0" err="1" smtClean="0"/>
              <a:t>msg</a:t>
            </a:r>
            <a:r>
              <a:rPr kumimoji="1" lang="en-US" altLang="ja-JP" dirty="0" smtClean="0"/>
              <a:t>);</a:t>
            </a:r>
          </a:p>
        </p:txBody>
      </p:sp>
      <p:pic>
        <p:nvPicPr>
          <p:cNvPr id="5" name="図 4" descr="スクリーンショット 2012-10-26 23.46.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02" y="1395173"/>
            <a:ext cx="3817798" cy="5347364"/>
          </a:xfrm>
          <a:prstGeom prst="rect">
            <a:avLst/>
          </a:prstGeom>
          <a:ln>
            <a:solidFill>
              <a:srgbClr val="000000"/>
            </a:solidFill>
          </a:ln>
        </p:spPr>
      </p:pic>
      <p:cxnSp>
        <p:nvCxnSpPr>
          <p:cNvPr id="10" name="直線矢印コネクタ 9"/>
          <p:cNvCxnSpPr>
            <a:stCxn id="7" idx="1"/>
          </p:cNvCxnSpPr>
          <p:nvPr/>
        </p:nvCxnSpPr>
        <p:spPr>
          <a:xfrm flipH="1" flipV="1">
            <a:off x="3136598" y="2164925"/>
            <a:ext cx="1651285" cy="1490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正方形/長方形 10"/>
          <p:cNvSpPr/>
          <p:nvPr/>
        </p:nvSpPr>
        <p:spPr>
          <a:xfrm>
            <a:off x="1049866" y="1885344"/>
            <a:ext cx="2619023" cy="27958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787883" y="3101902"/>
            <a:ext cx="2262158" cy="369332"/>
          </a:xfrm>
          <a:prstGeom prst="rect">
            <a:avLst/>
          </a:prstGeom>
          <a:noFill/>
        </p:spPr>
        <p:txBody>
          <a:bodyPr wrap="none" rtlCol="0">
            <a:spAutoFit/>
          </a:bodyPr>
          <a:lstStyle/>
          <a:p>
            <a:r>
              <a:rPr kumimoji="1" lang="ja-JP" altLang="en-US" dirty="0" smtClean="0"/>
              <a:t>ログ出力のメソッド</a:t>
            </a:r>
            <a:endParaRPr kumimoji="1" lang="ja-JP" altLang="en-US" dirty="0"/>
          </a:p>
        </p:txBody>
      </p:sp>
      <p:sp>
        <p:nvSpPr>
          <p:cNvPr id="13" name="テキスト ボックス 12"/>
          <p:cNvSpPr txBox="1"/>
          <p:nvPr/>
        </p:nvSpPr>
        <p:spPr>
          <a:xfrm>
            <a:off x="4787883" y="3868128"/>
            <a:ext cx="3459826" cy="369332"/>
          </a:xfrm>
          <a:prstGeom prst="rect">
            <a:avLst/>
          </a:prstGeom>
          <a:noFill/>
        </p:spPr>
        <p:txBody>
          <a:bodyPr wrap="none" rtlCol="0">
            <a:spAutoFit/>
          </a:bodyPr>
          <a:lstStyle/>
          <a:p>
            <a:r>
              <a:rPr kumimoji="1" lang="ja-JP" altLang="en-US" dirty="0" smtClean="0"/>
              <a:t>「</a:t>
            </a:r>
            <a:r>
              <a:rPr kumimoji="1" lang="en-US" altLang="ja-JP" dirty="0" err="1" smtClean="0"/>
              <a:t>Logcat</a:t>
            </a:r>
            <a:r>
              <a:rPr kumimoji="1" lang="ja-JP" altLang="en-US" dirty="0" smtClean="0"/>
              <a:t>」にログが出力される</a:t>
            </a:r>
            <a:endParaRPr kumimoji="1" lang="ja-JP" altLang="en-US" dirty="0"/>
          </a:p>
        </p:txBody>
      </p:sp>
    </p:spTree>
    <p:extLst>
      <p:ext uri="{BB962C8B-B14F-4D97-AF65-F5344CB8AC3E}">
        <p14:creationId xmlns:p14="http://schemas.microsoft.com/office/powerpoint/2010/main" val="10878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Logcat</a:t>
            </a:r>
            <a:r>
              <a:rPr kumimoji="1" lang="ja-JP" altLang="en-US" dirty="0" smtClean="0"/>
              <a:t>を見る</a:t>
            </a:r>
            <a:endParaRPr kumimoji="1" lang="ja-JP" altLang="en-US" dirty="0"/>
          </a:p>
        </p:txBody>
      </p:sp>
      <p:pic>
        <p:nvPicPr>
          <p:cNvPr id="5" name="図 4" descr="スクリーンショット 2012-10-26 23.5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256"/>
            <a:ext cx="9144000" cy="3902822"/>
          </a:xfrm>
          <a:prstGeom prst="rect">
            <a:avLst/>
          </a:prstGeom>
          <a:ln>
            <a:solidFill>
              <a:schemeClr val="tx1"/>
            </a:solidFill>
          </a:ln>
        </p:spPr>
      </p:pic>
      <p:sp>
        <p:nvSpPr>
          <p:cNvPr id="6" name="正方形/長方形 5"/>
          <p:cNvSpPr/>
          <p:nvPr/>
        </p:nvSpPr>
        <p:spPr>
          <a:xfrm>
            <a:off x="8400815" y="1600200"/>
            <a:ext cx="611481" cy="2795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286030" y="1842338"/>
            <a:ext cx="778933" cy="2795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333037" y="5672667"/>
            <a:ext cx="4416594" cy="923330"/>
          </a:xfrm>
          <a:prstGeom prst="rect">
            <a:avLst/>
          </a:prstGeom>
          <a:noFill/>
        </p:spPr>
        <p:txBody>
          <a:bodyPr wrap="none" rtlCol="0">
            <a:spAutoFit/>
          </a:bodyPr>
          <a:lstStyle/>
          <a:p>
            <a:r>
              <a:rPr kumimoji="1" lang="ja-JP" altLang="en-US" dirty="0" smtClean="0"/>
              <a:t>見当たらない場合は</a:t>
            </a:r>
            <a:endParaRPr kumimoji="1" lang="en-US" altLang="ja-JP" dirty="0" smtClean="0"/>
          </a:p>
          <a:p>
            <a:r>
              <a:rPr kumimoji="1" lang="ja-JP" altLang="en-US" dirty="0" smtClean="0"/>
              <a:t>「</a:t>
            </a:r>
            <a:r>
              <a:rPr kumimoji="1" lang="en-US" altLang="ja-JP" dirty="0" smtClean="0"/>
              <a:t>Windows</a:t>
            </a:r>
            <a:r>
              <a:rPr kumimoji="1" lang="ja-JP" altLang="en-US" dirty="0" smtClean="0"/>
              <a:t>」</a:t>
            </a:r>
            <a:r>
              <a:rPr kumimoji="1" lang="en-US" altLang="ja-JP" dirty="0" smtClean="0"/>
              <a:t>→</a:t>
            </a:r>
            <a:r>
              <a:rPr kumimoji="1" lang="ja-JP" altLang="en-US" dirty="0" smtClean="0"/>
              <a:t>「</a:t>
            </a:r>
            <a:r>
              <a:rPr kumimoji="1" lang="en-US" altLang="ja-JP" dirty="0" smtClean="0"/>
              <a:t>Open Perspective</a:t>
            </a:r>
            <a:r>
              <a:rPr kumimoji="1" lang="ja-JP" altLang="en-US" dirty="0" smtClean="0"/>
              <a:t>」</a:t>
            </a:r>
            <a:r>
              <a:rPr kumimoji="1" lang="en-US" altLang="ja-JP" dirty="0" smtClean="0"/>
              <a:t>→</a:t>
            </a:r>
          </a:p>
          <a:p>
            <a:r>
              <a:rPr kumimoji="1" lang="ja-JP" altLang="en-US" dirty="0" smtClean="0"/>
              <a:t>「</a:t>
            </a:r>
            <a:r>
              <a:rPr kumimoji="1" lang="en-US" altLang="ja-JP" dirty="0" smtClean="0"/>
              <a:t>Other…</a:t>
            </a:r>
            <a:r>
              <a:rPr kumimoji="1" lang="ja-JP" altLang="en-US" dirty="0" smtClean="0"/>
              <a:t>」</a:t>
            </a:r>
            <a:r>
              <a:rPr kumimoji="1" lang="en-US" altLang="ja-JP" dirty="0" smtClean="0"/>
              <a:t>→</a:t>
            </a:r>
            <a:r>
              <a:rPr kumimoji="1" lang="ja-JP" altLang="en-US" dirty="0" smtClean="0"/>
              <a:t>「</a:t>
            </a:r>
            <a:r>
              <a:rPr kumimoji="1" lang="en-US" altLang="ja-JP" dirty="0" smtClean="0"/>
              <a:t>DDMS</a:t>
            </a:r>
            <a:r>
              <a:rPr kumimoji="1" lang="ja-JP" altLang="en-US" dirty="0" smtClean="0"/>
              <a:t>」</a:t>
            </a:r>
            <a:endParaRPr kumimoji="1" lang="ja-JP" altLang="en-US" dirty="0"/>
          </a:p>
        </p:txBody>
      </p:sp>
      <p:cxnSp>
        <p:nvCxnSpPr>
          <p:cNvPr id="10" name="直線矢印コネクタ 9"/>
          <p:cNvCxnSpPr/>
          <p:nvPr/>
        </p:nvCxnSpPr>
        <p:spPr>
          <a:xfrm flipV="1">
            <a:off x="6218296" y="1879783"/>
            <a:ext cx="2267185" cy="3886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7174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ライフサイクルの確認</a:t>
            </a:r>
            <a:endParaRPr kumimoji="1" lang="ja-JP" altLang="en-US" dirty="0"/>
          </a:p>
        </p:txBody>
      </p:sp>
      <p:pic>
        <p:nvPicPr>
          <p:cNvPr id="4" name="図 3" descr="スクリーンショット 2012-10-26 23.53.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 y="2977915"/>
            <a:ext cx="9055100" cy="1701800"/>
          </a:xfrm>
          <a:prstGeom prst="rect">
            <a:avLst/>
          </a:prstGeom>
          <a:ln>
            <a:solidFill>
              <a:srgbClr val="000000"/>
            </a:solidFill>
          </a:ln>
        </p:spPr>
      </p:pic>
      <p:sp>
        <p:nvSpPr>
          <p:cNvPr id="5" name="テキスト ボックス 4"/>
          <p:cNvSpPr txBox="1"/>
          <p:nvPr/>
        </p:nvSpPr>
        <p:spPr>
          <a:xfrm>
            <a:off x="564444" y="1749778"/>
            <a:ext cx="4506362" cy="646331"/>
          </a:xfrm>
          <a:prstGeom prst="rect">
            <a:avLst/>
          </a:prstGeom>
          <a:noFill/>
        </p:spPr>
        <p:txBody>
          <a:bodyPr wrap="none" rtlCol="0">
            <a:spAutoFit/>
          </a:bodyPr>
          <a:lstStyle/>
          <a:p>
            <a:pPr marL="342900" indent="-342900">
              <a:buAutoNum type="arabicPeriod"/>
            </a:pPr>
            <a:r>
              <a:rPr kumimoji="1" lang="en-US" altLang="ja-JP" dirty="0" smtClean="0"/>
              <a:t>“</a:t>
            </a:r>
            <a:r>
              <a:rPr kumimoji="1" lang="en-US" altLang="ja-JP" dirty="0" err="1" smtClean="0"/>
              <a:t>HelloWorld</a:t>
            </a:r>
            <a:r>
              <a:rPr kumimoji="1" lang="en-US" altLang="ja-JP" dirty="0" smtClean="0"/>
              <a:t>”</a:t>
            </a:r>
            <a:r>
              <a:rPr kumimoji="1" lang="ja-JP" altLang="en-US" dirty="0" smtClean="0"/>
              <a:t>アプリを「</a:t>
            </a:r>
            <a:r>
              <a:rPr kumimoji="1" lang="en-US" altLang="ja-JP" dirty="0" smtClean="0"/>
              <a:t>Run</a:t>
            </a:r>
            <a:r>
              <a:rPr kumimoji="1" lang="ja-JP" altLang="en-US" dirty="0" smtClean="0"/>
              <a:t>」させる</a:t>
            </a:r>
            <a:endParaRPr kumimoji="1" lang="en-US" altLang="ja-JP" dirty="0" smtClean="0"/>
          </a:p>
          <a:p>
            <a:pPr marL="342900" indent="-342900">
              <a:buAutoNum type="arabicPeriod"/>
            </a:pPr>
            <a:r>
              <a:rPr kumimoji="1" lang="ja-JP" altLang="en-US" dirty="0" smtClean="0"/>
              <a:t>アプリを「</a:t>
            </a:r>
            <a:r>
              <a:rPr kumimoji="1" lang="en-US" altLang="ja-JP" dirty="0" smtClean="0"/>
              <a:t>Back</a:t>
            </a:r>
            <a:r>
              <a:rPr kumimoji="1" lang="ja-JP" altLang="en-US" dirty="0" smtClean="0"/>
              <a:t>」ボタンで終了させる</a:t>
            </a:r>
            <a:endParaRPr kumimoji="1" lang="ja-JP" altLang="en-US" dirty="0"/>
          </a:p>
        </p:txBody>
      </p:sp>
    </p:spTree>
    <p:extLst>
      <p:ext uri="{BB962C8B-B14F-4D97-AF65-F5344CB8AC3E}">
        <p14:creationId xmlns:p14="http://schemas.microsoft.com/office/powerpoint/2010/main" val="906595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endParaRPr kumimoji="1" lang="ja-JP" altLang="en-US" dirty="0"/>
          </a:p>
        </p:txBody>
      </p:sp>
      <p:sp>
        <p:nvSpPr>
          <p:cNvPr id="4" name="テキスト ボックス 3"/>
          <p:cNvSpPr txBox="1"/>
          <p:nvPr/>
        </p:nvSpPr>
        <p:spPr>
          <a:xfrm>
            <a:off x="193431" y="1392917"/>
            <a:ext cx="1318846" cy="369332"/>
          </a:xfrm>
          <a:prstGeom prst="rect">
            <a:avLst/>
          </a:prstGeom>
          <a:noFill/>
          <a:ln>
            <a:solidFill>
              <a:srgbClr val="000000"/>
            </a:solidFill>
          </a:ln>
        </p:spPr>
        <p:txBody>
          <a:bodyPr wrap="square" rtlCol="0">
            <a:spAutoFit/>
          </a:bodyPr>
          <a:lstStyle/>
          <a:p>
            <a:r>
              <a:rPr kumimoji="1" lang="en-US" altLang="ja-JP" dirty="0" smtClean="0"/>
              <a:t>TAG</a:t>
            </a:r>
            <a:r>
              <a:rPr kumimoji="1" lang="ja-JP" altLang="en-US" dirty="0" smtClean="0"/>
              <a:t>の定義</a:t>
            </a:r>
            <a:endParaRPr kumimoji="1" lang="en-US" altLang="ja-JP" dirty="0" smtClean="0"/>
          </a:p>
        </p:txBody>
      </p:sp>
      <p:pic>
        <p:nvPicPr>
          <p:cNvPr id="3" name="図 2" descr="スクリーンショット 2013-07-05 23.09.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1" y="1830264"/>
            <a:ext cx="8629806" cy="680427"/>
          </a:xfrm>
          <a:prstGeom prst="rect">
            <a:avLst/>
          </a:prstGeom>
          <a:ln>
            <a:solidFill>
              <a:srgbClr val="6076B4"/>
            </a:solidFill>
          </a:ln>
        </p:spPr>
      </p:pic>
      <p:sp>
        <p:nvSpPr>
          <p:cNvPr id="14" name="テキスト ボックス 13"/>
          <p:cNvSpPr txBox="1"/>
          <p:nvPr/>
        </p:nvSpPr>
        <p:spPr>
          <a:xfrm>
            <a:off x="193431" y="2825087"/>
            <a:ext cx="3716215" cy="369332"/>
          </a:xfrm>
          <a:prstGeom prst="rect">
            <a:avLst/>
          </a:prstGeom>
          <a:noFill/>
          <a:ln>
            <a:solidFill>
              <a:srgbClr val="000000"/>
            </a:solidFill>
          </a:ln>
        </p:spPr>
        <p:txBody>
          <a:bodyPr wrap="square" rtlCol="0">
            <a:spAutoFit/>
          </a:bodyPr>
          <a:lstStyle/>
          <a:p>
            <a:r>
              <a:rPr kumimoji="1" lang="en-US" altLang="ja-JP" dirty="0" err="1" smtClean="0"/>
              <a:t>Log.i</a:t>
            </a:r>
            <a:r>
              <a:rPr kumimoji="1" lang="en-US" altLang="ja-JP" dirty="0" smtClean="0"/>
              <a:t>(TAG, “</a:t>
            </a:r>
            <a:r>
              <a:rPr kumimoji="1" lang="en-US" altLang="ja-JP" dirty="0" err="1" smtClean="0"/>
              <a:t>onCreate</a:t>
            </a:r>
            <a:r>
              <a:rPr kumimoji="1" lang="en-US" altLang="ja-JP" dirty="0" smtClean="0"/>
              <a:t>”);</a:t>
            </a:r>
            <a:r>
              <a:rPr kumimoji="1" lang="ja-JP" altLang="en-US" dirty="0" smtClean="0"/>
              <a:t>と書ける</a:t>
            </a:r>
            <a:endParaRPr kumimoji="1" lang="en-US" altLang="ja-JP" dirty="0" smtClean="0"/>
          </a:p>
        </p:txBody>
      </p:sp>
      <p:pic>
        <p:nvPicPr>
          <p:cNvPr id="6" name="図 5" descr="スクリーンショット 2013-07-05 23.13.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77" y="4536831"/>
            <a:ext cx="6858000" cy="558800"/>
          </a:xfrm>
          <a:prstGeom prst="rect">
            <a:avLst/>
          </a:prstGeom>
          <a:ln>
            <a:solidFill>
              <a:srgbClr val="6076B4"/>
            </a:solidFill>
          </a:ln>
        </p:spPr>
      </p:pic>
      <p:sp>
        <p:nvSpPr>
          <p:cNvPr id="15" name="テキスト ボックス 14"/>
          <p:cNvSpPr txBox="1"/>
          <p:nvPr/>
        </p:nvSpPr>
        <p:spPr>
          <a:xfrm>
            <a:off x="193432" y="4061872"/>
            <a:ext cx="1525954" cy="369332"/>
          </a:xfrm>
          <a:prstGeom prst="rect">
            <a:avLst/>
          </a:prstGeom>
          <a:noFill/>
          <a:ln>
            <a:solidFill>
              <a:srgbClr val="000000"/>
            </a:solidFill>
          </a:ln>
        </p:spPr>
        <p:txBody>
          <a:bodyPr wrap="square" rtlCol="0">
            <a:spAutoFit/>
          </a:bodyPr>
          <a:lstStyle/>
          <a:p>
            <a:r>
              <a:rPr kumimoji="1" lang="en-US" altLang="ja-JP" dirty="0" err="1" smtClean="0"/>
              <a:t>Logcat</a:t>
            </a:r>
            <a:r>
              <a:rPr kumimoji="1" lang="ja-JP" altLang="en-US" dirty="0" smtClean="0"/>
              <a:t>出力</a:t>
            </a:r>
            <a:endParaRPr kumimoji="1" lang="en-US" altLang="ja-JP" dirty="0" smtClean="0"/>
          </a:p>
        </p:txBody>
      </p:sp>
    </p:spTree>
    <p:extLst>
      <p:ext uri="{BB962C8B-B14F-4D97-AF65-F5344CB8AC3E}">
        <p14:creationId xmlns:p14="http://schemas.microsoft.com/office/powerpoint/2010/main" val="4095367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ボタンを配置する</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11-01</a:t>
            </a:r>
            <a:endParaRPr kumimoji="1" lang="ja-JP" altLang="en-US" sz="1400" dirty="0"/>
          </a:p>
        </p:txBody>
      </p:sp>
    </p:spTree>
    <p:extLst>
      <p:ext uri="{BB962C8B-B14F-4D97-AF65-F5344CB8AC3E}">
        <p14:creationId xmlns:p14="http://schemas.microsoft.com/office/powerpoint/2010/main" val="4030622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2013-07-05 23.2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1" y="2595474"/>
            <a:ext cx="2964764" cy="3350978"/>
          </a:xfrm>
          <a:prstGeom prst="rect">
            <a:avLst/>
          </a:prstGeom>
          <a:ln>
            <a:noFill/>
          </a:ln>
        </p:spPr>
      </p:pic>
      <p:sp>
        <p:nvSpPr>
          <p:cNvPr id="2" name="タイトル 1"/>
          <p:cNvSpPr>
            <a:spLocks noGrp="1"/>
          </p:cNvSpPr>
          <p:nvPr>
            <p:ph type="title"/>
          </p:nvPr>
        </p:nvSpPr>
        <p:spPr/>
        <p:txBody>
          <a:bodyPr/>
          <a:lstStyle/>
          <a:p>
            <a:r>
              <a:rPr kumimoji="1" lang="en-US" altLang="ja-JP" dirty="0" err="1" smtClean="0"/>
              <a:t>HelloButton</a:t>
            </a:r>
            <a:r>
              <a:rPr kumimoji="1" lang="ja-JP" altLang="en-US" dirty="0" smtClean="0"/>
              <a:t>を作成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先の</a:t>
            </a:r>
            <a:r>
              <a:rPr kumimoji="1" lang="en-US" altLang="ja-JP" dirty="0" smtClean="0"/>
              <a:t>”</a:t>
            </a:r>
            <a:r>
              <a:rPr kumimoji="1" lang="en-US" altLang="ja-JP" dirty="0" err="1" smtClean="0"/>
              <a:t>HelloWorld</a:t>
            </a:r>
            <a:r>
              <a:rPr kumimoji="1" lang="en-US" altLang="ja-JP" dirty="0" smtClean="0"/>
              <a:t>”</a:t>
            </a:r>
            <a:r>
              <a:rPr kumimoji="1" lang="ja-JP" altLang="en-US" dirty="0" smtClean="0"/>
              <a:t>と同様</a:t>
            </a:r>
            <a:r>
              <a:rPr kumimoji="1" lang="en-US" altLang="ja-JP" dirty="0" smtClean="0"/>
              <a:t>”</a:t>
            </a:r>
            <a:r>
              <a:rPr kumimoji="1" lang="en-US" altLang="ja-JP" dirty="0" err="1" smtClean="0"/>
              <a:t>HelloButton</a:t>
            </a:r>
            <a:r>
              <a:rPr kumimoji="1" lang="en-US" altLang="ja-JP" dirty="0" smtClean="0"/>
              <a:t>”</a:t>
            </a:r>
            <a:r>
              <a:rPr kumimoji="1" lang="ja-JP" altLang="en-US" dirty="0" smtClean="0"/>
              <a:t>プロジェクトを作成する</a:t>
            </a:r>
            <a:endParaRPr kumimoji="1" lang="ja-JP" altLang="en-US" dirty="0"/>
          </a:p>
        </p:txBody>
      </p:sp>
      <p:sp>
        <p:nvSpPr>
          <p:cNvPr id="5" name="テキスト ボックス 4"/>
          <p:cNvSpPr txBox="1"/>
          <p:nvPr/>
        </p:nvSpPr>
        <p:spPr>
          <a:xfrm>
            <a:off x="4835407" y="2775185"/>
            <a:ext cx="3660227" cy="646331"/>
          </a:xfrm>
          <a:prstGeom prst="rect">
            <a:avLst/>
          </a:prstGeom>
          <a:noFill/>
        </p:spPr>
        <p:txBody>
          <a:bodyPr wrap="none" rtlCol="0">
            <a:spAutoFit/>
          </a:bodyPr>
          <a:lstStyle/>
          <a:p>
            <a:r>
              <a:rPr kumimoji="1" lang="en-US" altLang="ja-JP" dirty="0" smtClean="0"/>
              <a:t>Application Name</a:t>
            </a:r>
            <a:r>
              <a:rPr kumimoji="1" lang="ja-JP" altLang="en-US" dirty="0" smtClean="0"/>
              <a:t>：</a:t>
            </a:r>
            <a:r>
              <a:rPr kumimoji="1" lang="en-US" altLang="ja-JP" dirty="0" err="1" smtClean="0"/>
              <a:t>HelloButton</a:t>
            </a:r>
            <a:endParaRPr kumimoji="1" lang="en-US" altLang="ja-JP" dirty="0" smtClean="0"/>
          </a:p>
          <a:p>
            <a:r>
              <a:rPr kumimoji="1" lang="en-US" altLang="ja-JP" dirty="0" smtClean="0"/>
              <a:t>Project Name</a:t>
            </a:r>
            <a:r>
              <a:rPr kumimoji="1" lang="ja-JP" altLang="en-US" dirty="0" smtClean="0"/>
              <a:t>：</a:t>
            </a:r>
            <a:r>
              <a:rPr kumimoji="1" lang="en-US" altLang="ja-JP" dirty="0" smtClean="0"/>
              <a:t> </a:t>
            </a:r>
            <a:r>
              <a:rPr kumimoji="1" lang="en-US" altLang="ja-JP" dirty="0" err="1" smtClean="0"/>
              <a:t>HelloButton</a:t>
            </a:r>
            <a:endParaRPr kumimoji="1" lang="ja-JP" altLang="en-US" dirty="0"/>
          </a:p>
        </p:txBody>
      </p:sp>
      <p:sp>
        <p:nvSpPr>
          <p:cNvPr id="6" name="テキスト ボックス 5"/>
          <p:cNvSpPr txBox="1"/>
          <p:nvPr/>
        </p:nvSpPr>
        <p:spPr>
          <a:xfrm>
            <a:off x="3471334" y="4270963"/>
            <a:ext cx="5493812" cy="646331"/>
          </a:xfrm>
          <a:prstGeom prst="rect">
            <a:avLst/>
          </a:prstGeom>
          <a:noFill/>
          <a:ln>
            <a:solidFill>
              <a:srgbClr val="6076B4"/>
            </a:solidFill>
          </a:ln>
        </p:spPr>
        <p:txBody>
          <a:bodyPr wrap="none" rtlCol="0">
            <a:spAutoFit/>
          </a:bodyPr>
          <a:lstStyle/>
          <a:p>
            <a:r>
              <a:rPr kumimoji="1" lang="en-US" altLang="ja-JP" dirty="0" smtClean="0"/>
              <a:t>◯</a:t>
            </a:r>
            <a:r>
              <a:rPr kumimoji="1" lang="ja-JP" altLang="en-US" dirty="0" smtClean="0"/>
              <a:t>作るもの</a:t>
            </a:r>
            <a:endParaRPr kumimoji="1" lang="en-US" altLang="ja-JP" dirty="0" smtClean="0"/>
          </a:p>
          <a:p>
            <a:r>
              <a:rPr kumimoji="1" lang="ja-JP" altLang="en-US" dirty="0" smtClean="0"/>
              <a:t>　ボタンを配置して、ボタンを押すと文字が変わる</a:t>
            </a:r>
            <a:endParaRPr kumimoji="1" lang="ja-JP" altLang="en-US" dirty="0"/>
          </a:p>
        </p:txBody>
      </p:sp>
    </p:spTree>
    <p:extLst>
      <p:ext uri="{BB962C8B-B14F-4D97-AF65-F5344CB8AC3E}">
        <p14:creationId xmlns:p14="http://schemas.microsoft.com/office/powerpoint/2010/main" val="1320155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3.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74" y="2182524"/>
            <a:ext cx="4267200" cy="1346200"/>
          </a:xfrm>
          <a:prstGeom prst="rect">
            <a:avLst/>
          </a:prstGeom>
        </p:spPr>
      </p:pic>
      <p:sp>
        <p:nvSpPr>
          <p:cNvPr id="2" name="タイトル 1"/>
          <p:cNvSpPr>
            <a:spLocks noGrp="1"/>
          </p:cNvSpPr>
          <p:nvPr>
            <p:ph type="title"/>
          </p:nvPr>
        </p:nvSpPr>
        <p:spPr/>
        <p:txBody>
          <a:bodyPr/>
          <a:lstStyle/>
          <a:p>
            <a:r>
              <a:rPr kumimoji="1" lang="ja-JP" altLang="en-US" dirty="0" smtClean="0"/>
              <a:t>ボタンを作る</a:t>
            </a:r>
            <a:endParaRPr kumimoji="1" lang="ja-JP" altLang="en-US" dirty="0"/>
          </a:p>
        </p:txBody>
      </p:sp>
      <p:sp>
        <p:nvSpPr>
          <p:cNvPr id="7" name="正方形/長方形 6"/>
          <p:cNvSpPr/>
          <p:nvPr/>
        </p:nvSpPr>
        <p:spPr>
          <a:xfrm>
            <a:off x="1007893" y="2357405"/>
            <a:ext cx="1330208" cy="21118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433107" y="2568594"/>
            <a:ext cx="2617140" cy="216372"/>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191359" y="1950445"/>
            <a:ext cx="3203408" cy="369332"/>
          </a:xfrm>
          <a:prstGeom prst="rect">
            <a:avLst/>
          </a:prstGeom>
          <a:solidFill>
            <a:srgbClr val="FAE6D3"/>
          </a:solidFill>
        </p:spPr>
        <p:txBody>
          <a:bodyPr wrap="none" rtlCol="0">
            <a:spAutoFit/>
          </a:bodyPr>
          <a:lstStyle/>
          <a:p>
            <a:r>
              <a:rPr kumimoji="1" lang="en-US" altLang="ja-JP" dirty="0" err="1"/>
              <a:t>T</a:t>
            </a:r>
            <a:r>
              <a:rPr kumimoji="1" lang="en-US" altLang="ja-JP" dirty="0" err="1" smtClean="0"/>
              <a:t>extView</a:t>
            </a:r>
            <a:r>
              <a:rPr kumimoji="1" lang="ja-JP" altLang="en-US" dirty="0" smtClean="0"/>
              <a:t>を</a:t>
            </a:r>
            <a:r>
              <a:rPr kumimoji="1" lang="en-US" altLang="ja-JP" dirty="0" smtClean="0"/>
              <a:t>Button</a:t>
            </a:r>
            <a:r>
              <a:rPr kumimoji="1" lang="ja-JP" altLang="en-US" dirty="0" smtClean="0"/>
              <a:t>に書き換え</a:t>
            </a:r>
            <a:endParaRPr kumimoji="1" lang="ja-JP" altLang="en-US" dirty="0"/>
          </a:p>
        </p:txBody>
      </p:sp>
      <p:cxnSp>
        <p:nvCxnSpPr>
          <p:cNvPr id="11" name="直線矢印コネクタ 10"/>
          <p:cNvCxnSpPr>
            <a:stCxn id="9" idx="1"/>
            <a:endCxn id="7" idx="3"/>
          </p:cNvCxnSpPr>
          <p:nvPr/>
        </p:nvCxnSpPr>
        <p:spPr>
          <a:xfrm flipH="1">
            <a:off x="2338101" y="2135111"/>
            <a:ext cx="1853258" cy="327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209240" y="2492114"/>
            <a:ext cx="1569660" cy="369332"/>
          </a:xfrm>
          <a:prstGeom prst="rect">
            <a:avLst/>
          </a:prstGeom>
          <a:solidFill>
            <a:srgbClr val="FAE6D3"/>
          </a:solidFill>
        </p:spPr>
        <p:txBody>
          <a:bodyPr wrap="none" rtlCol="0">
            <a:spAutoFit/>
          </a:bodyPr>
          <a:lstStyle/>
          <a:p>
            <a:r>
              <a:rPr kumimoji="1" lang="ja-JP" altLang="en-US" dirty="0" smtClean="0"/>
              <a:t>この行を追加</a:t>
            </a:r>
            <a:endParaRPr kumimoji="1" lang="ja-JP" altLang="en-US" dirty="0"/>
          </a:p>
        </p:txBody>
      </p:sp>
      <p:cxnSp>
        <p:nvCxnSpPr>
          <p:cNvPr id="14" name="直線矢印コネクタ 13"/>
          <p:cNvCxnSpPr>
            <a:stCxn id="12" idx="1"/>
            <a:endCxn id="8" idx="3"/>
          </p:cNvCxnSpPr>
          <p:nvPr/>
        </p:nvCxnSpPr>
        <p:spPr>
          <a:xfrm flipH="1">
            <a:off x="4050247" y="2676780"/>
            <a:ext cx="11589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457200" y="5584686"/>
            <a:ext cx="5728025" cy="646331"/>
          </a:xfrm>
          <a:prstGeom prst="rect">
            <a:avLst/>
          </a:prstGeom>
          <a:noFill/>
        </p:spPr>
        <p:txBody>
          <a:bodyPr wrap="none" rtlCol="0">
            <a:spAutoFit/>
          </a:bodyPr>
          <a:lstStyle/>
          <a:p>
            <a:r>
              <a:rPr kumimoji="1" lang="ja-JP" altLang="en-US" dirty="0" smtClean="0"/>
              <a:t>下の方にある「</a:t>
            </a:r>
            <a:r>
              <a:rPr kumimoji="1" lang="en-US" altLang="ja-JP" dirty="0" smtClean="0"/>
              <a:t>Graphical Layout</a:t>
            </a:r>
            <a:r>
              <a:rPr kumimoji="1" lang="ja-JP" altLang="en-US" dirty="0" smtClean="0"/>
              <a:t>」タブに切り替えて</a:t>
            </a:r>
            <a:endParaRPr kumimoji="1" lang="en-US" altLang="ja-JP" dirty="0" smtClean="0"/>
          </a:p>
          <a:p>
            <a:r>
              <a:rPr kumimoji="1" lang="ja-JP" altLang="en-US" dirty="0" smtClean="0"/>
              <a:t>ボタンに変わっていることを確認</a:t>
            </a:r>
            <a:endParaRPr kumimoji="1" lang="ja-JP" altLang="en-US" dirty="0"/>
          </a:p>
        </p:txBody>
      </p:sp>
      <p:sp>
        <p:nvSpPr>
          <p:cNvPr id="4" name="テキスト ボックス 3"/>
          <p:cNvSpPr txBox="1"/>
          <p:nvPr/>
        </p:nvSpPr>
        <p:spPr>
          <a:xfrm>
            <a:off x="566616" y="1600200"/>
            <a:ext cx="2094218" cy="369332"/>
          </a:xfrm>
          <a:prstGeom prst="rect">
            <a:avLst/>
          </a:prstGeom>
          <a:noFill/>
        </p:spPr>
        <p:txBody>
          <a:bodyPr wrap="none" rtlCol="0">
            <a:spAutoFit/>
          </a:bodyPr>
          <a:lstStyle/>
          <a:p>
            <a:r>
              <a:rPr kumimoji="1" lang="en-US" altLang="ja-JP" dirty="0" err="1" smtClean="0"/>
              <a:t>activity_main.xml</a:t>
            </a:r>
            <a:endParaRPr kumimoji="1" lang="ja-JP" altLang="en-US" dirty="0"/>
          </a:p>
        </p:txBody>
      </p:sp>
    </p:spTree>
    <p:extLst>
      <p:ext uri="{BB962C8B-B14F-4D97-AF65-F5344CB8AC3E}">
        <p14:creationId xmlns:p14="http://schemas.microsoft.com/office/powerpoint/2010/main" val="307445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端末たち</a:t>
            </a:r>
            <a:endParaRPr kumimoji="1" lang="ja-JP" altLang="en-US" dirty="0"/>
          </a:p>
        </p:txBody>
      </p:sp>
      <p:pic>
        <p:nvPicPr>
          <p:cNvPr id="4" name="図 3" descr="tablet-n7-features-ushome-famil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1" y="1600200"/>
            <a:ext cx="3089525" cy="2964274"/>
          </a:xfrm>
          <a:prstGeom prst="rect">
            <a:avLst/>
          </a:prstGeom>
        </p:spPr>
      </p:pic>
      <p:pic>
        <p:nvPicPr>
          <p:cNvPr id="5" name="図 4" descr="phone-galaxy-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37" y="2107260"/>
            <a:ext cx="2622363" cy="1859138"/>
          </a:xfrm>
          <a:prstGeom prst="rect">
            <a:avLst/>
          </a:prstGeom>
        </p:spPr>
      </p:pic>
      <p:pic>
        <p:nvPicPr>
          <p:cNvPr id="6" name="図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68" y="1953212"/>
            <a:ext cx="1707908" cy="2013186"/>
          </a:xfrm>
          <a:prstGeom prst="rect">
            <a:avLst/>
          </a:prstGeom>
        </p:spPr>
      </p:pic>
      <p:sp>
        <p:nvSpPr>
          <p:cNvPr id="7" name="テキスト ボックス 6"/>
          <p:cNvSpPr txBox="1"/>
          <p:nvPr/>
        </p:nvSpPr>
        <p:spPr>
          <a:xfrm>
            <a:off x="3339630" y="5148297"/>
            <a:ext cx="3185487" cy="369332"/>
          </a:xfrm>
          <a:prstGeom prst="rect">
            <a:avLst/>
          </a:prstGeom>
          <a:noFill/>
        </p:spPr>
        <p:txBody>
          <a:bodyPr wrap="none" rtlCol="0">
            <a:spAutoFit/>
          </a:bodyPr>
          <a:lstStyle/>
          <a:p>
            <a:r>
              <a:rPr kumimoji="1" lang="ja-JP" altLang="en-US" dirty="0" smtClean="0"/>
              <a:t>たくさんありすぎて、、、、</a:t>
            </a:r>
            <a:endParaRPr kumimoji="1" lang="ja-JP" altLang="en-US" dirty="0"/>
          </a:p>
        </p:txBody>
      </p:sp>
      <p:pic>
        <p:nvPicPr>
          <p:cNvPr id="8" name="図 7" descr="AQUOSPhone-Zeta-SH-02E-480x437.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185" y="4341702"/>
            <a:ext cx="2097615" cy="1909704"/>
          </a:xfrm>
          <a:prstGeom prst="rect">
            <a:avLst/>
          </a:prstGeom>
        </p:spPr>
      </p:pic>
      <p:pic>
        <p:nvPicPr>
          <p:cNvPr id="9" name="図 8" descr="120516ohtake_vu03_cs1e1_x480.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4311" y="4341702"/>
            <a:ext cx="1304964" cy="1909704"/>
          </a:xfrm>
          <a:prstGeom prst="rect">
            <a:avLst/>
          </a:prstGeom>
        </p:spPr>
      </p:pic>
    </p:spTree>
    <p:extLst>
      <p:ext uri="{BB962C8B-B14F-4D97-AF65-F5344CB8AC3E}">
        <p14:creationId xmlns:p14="http://schemas.microsoft.com/office/powerpoint/2010/main" val="1572095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2-10-27 21.51.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07" y="2063986"/>
            <a:ext cx="5080000" cy="3454400"/>
          </a:xfrm>
          <a:prstGeom prst="rect">
            <a:avLst/>
          </a:prstGeom>
          <a:ln>
            <a:solidFill>
              <a:srgbClr val="000000"/>
            </a:solidFill>
          </a:ln>
        </p:spPr>
      </p:pic>
      <p:sp>
        <p:nvSpPr>
          <p:cNvPr id="2" name="タイトル 1"/>
          <p:cNvSpPr>
            <a:spLocks noGrp="1"/>
          </p:cNvSpPr>
          <p:nvPr>
            <p:ph type="title"/>
          </p:nvPr>
        </p:nvSpPr>
        <p:spPr/>
        <p:txBody>
          <a:bodyPr/>
          <a:lstStyle/>
          <a:p>
            <a:r>
              <a:rPr kumimoji="1" lang="ja-JP" altLang="en-US" dirty="0" smtClean="0"/>
              <a:t>ボタンを制御する</a:t>
            </a:r>
            <a:endParaRPr kumimoji="1" lang="ja-JP" altLang="en-US" dirty="0"/>
          </a:p>
        </p:txBody>
      </p:sp>
      <p:sp>
        <p:nvSpPr>
          <p:cNvPr id="7" name="正方形/長方形 6"/>
          <p:cNvSpPr/>
          <p:nvPr/>
        </p:nvSpPr>
        <p:spPr>
          <a:xfrm>
            <a:off x="1021645" y="3160889"/>
            <a:ext cx="4735688" cy="200377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62977" y="1982900"/>
            <a:ext cx="2723823" cy="369332"/>
          </a:xfrm>
          <a:prstGeom prst="rect">
            <a:avLst/>
          </a:prstGeom>
          <a:solidFill>
            <a:srgbClr val="FAE6D3"/>
          </a:solidFill>
        </p:spPr>
        <p:txBody>
          <a:bodyPr wrap="none" rtlCol="0">
            <a:spAutoFit/>
          </a:bodyPr>
          <a:lstStyle/>
          <a:p>
            <a:r>
              <a:rPr kumimoji="1" lang="ja-JP" altLang="en-US" dirty="0" smtClean="0"/>
              <a:t>ボタンの制御部分を追加</a:t>
            </a:r>
            <a:endParaRPr kumimoji="1" lang="ja-JP" altLang="en-US" dirty="0"/>
          </a:p>
        </p:txBody>
      </p:sp>
      <p:cxnSp>
        <p:nvCxnSpPr>
          <p:cNvPr id="11" name="直線矢印コネクタ 10"/>
          <p:cNvCxnSpPr>
            <a:stCxn id="9" idx="1"/>
          </p:cNvCxnSpPr>
          <p:nvPr/>
        </p:nvCxnSpPr>
        <p:spPr>
          <a:xfrm flipH="1">
            <a:off x="4797778" y="2167566"/>
            <a:ext cx="1165199" cy="993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1943570" y="5584686"/>
            <a:ext cx="5262979" cy="369332"/>
          </a:xfrm>
          <a:prstGeom prst="rect">
            <a:avLst/>
          </a:prstGeom>
          <a:solidFill>
            <a:srgbClr val="FAE6D3"/>
          </a:solidFill>
        </p:spPr>
        <p:txBody>
          <a:bodyPr wrap="none" rtlCol="0">
            <a:spAutoFit/>
          </a:bodyPr>
          <a:lstStyle/>
          <a:p>
            <a:r>
              <a:rPr kumimoji="1" lang="ja-JP" altLang="en-US" dirty="0" smtClean="0"/>
              <a:t>起動してボタンを押すと文字が変わることを確認</a:t>
            </a:r>
            <a:endParaRPr kumimoji="1" lang="ja-JP" altLang="en-US" dirty="0"/>
          </a:p>
        </p:txBody>
      </p:sp>
    </p:spTree>
    <p:extLst>
      <p:ext uri="{BB962C8B-B14F-4D97-AF65-F5344CB8AC3E}">
        <p14:creationId xmlns:p14="http://schemas.microsoft.com/office/powerpoint/2010/main" val="1606579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flipV="1">
            <a:off x="3292345" y="3904073"/>
            <a:ext cx="218081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537186" y="3465408"/>
            <a:ext cx="1569660" cy="369332"/>
          </a:xfrm>
          <a:prstGeom prst="rect">
            <a:avLst/>
          </a:prstGeom>
          <a:noFill/>
        </p:spPr>
        <p:txBody>
          <a:bodyPr wrap="none" rtlCol="0">
            <a:spAutoFit/>
          </a:bodyPr>
          <a:lstStyle/>
          <a:p>
            <a:r>
              <a:rPr kumimoji="1" lang="ja-JP" altLang="en-US" dirty="0" smtClean="0"/>
              <a:t>ボタンを押す</a:t>
            </a:r>
            <a:endParaRPr kumimoji="1" lang="ja-JP" altLang="en-US" dirty="0"/>
          </a:p>
        </p:txBody>
      </p:sp>
      <p:pic>
        <p:nvPicPr>
          <p:cNvPr id="3" name="図 2" descr="スクリーンショット 2013-07-05 23.36.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55" y="1865116"/>
            <a:ext cx="2570308" cy="4080364"/>
          </a:xfrm>
          <a:prstGeom prst="rect">
            <a:avLst/>
          </a:prstGeom>
          <a:ln>
            <a:solidFill>
              <a:schemeClr val="tx2"/>
            </a:solidFill>
          </a:ln>
        </p:spPr>
      </p:pic>
      <p:pic>
        <p:nvPicPr>
          <p:cNvPr id="6" name="図 5" descr="スクリーンショット 2013-07-05 23.37.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159" y="1863891"/>
            <a:ext cx="2573685" cy="4080364"/>
          </a:xfrm>
          <a:prstGeom prst="rect">
            <a:avLst/>
          </a:prstGeom>
          <a:ln>
            <a:solidFill>
              <a:srgbClr val="2F5897"/>
            </a:solidFill>
          </a:ln>
        </p:spPr>
      </p:pic>
    </p:spTree>
    <p:extLst>
      <p:ext uri="{BB962C8B-B14F-4D97-AF65-F5344CB8AC3E}">
        <p14:creationId xmlns:p14="http://schemas.microsoft.com/office/powerpoint/2010/main" val="3209733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画面を呼び出す</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13-05</a:t>
            </a:r>
            <a:endParaRPr kumimoji="1" lang="ja-JP" altLang="en-US" sz="1400" dirty="0"/>
          </a:p>
        </p:txBody>
      </p:sp>
    </p:spTree>
    <p:extLst>
      <p:ext uri="{BB962C8B-B14F-4D97-AF65-F5344CB8AC3E}">
        <p14:creationId xmlns:p14="http://schemas.microsoft.com/office/powerpoint/2010/main" val="2621512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400" dirty="0" smtClean="0"/>
              <a:t>Activity</a:t>
            </a:r>
            <a:r>
              <a:rPr kumimoji="1" lang="ja-JP" altLang="en-US" sz="4400" dirty="0" smtClean="0"/>
              <a:t>から</a:t>
            </a:r>
            <a:r>
              <a:rPr kumimoji="1" lang="en-US" altLang="ja-JP" sz="4400" dirty="0" smtClean="0"/>
              <a:t>Activity</a:t>
            </a:r>
            <a:r>
              <a:rPr kumimoji="1" lang="ja-JP" altLang="en-US" sz="4400" dirty="0" smtClean="0"/>
              <a:t>を呼び出す</a:t>
            </a:r>
            <a:endParaRPr kumimoji="1" lang="ja-JP" altLang="en-US" sz="4400" dirty="0"/>
          </a:p>
        </p:txBody>
      </p:sp>
      <p:sp>
        <p:nvSpPr>
          <p:cNvPr id="4" name="正方形/長方形 3"/>
          <p:cNvSpPr/>
          <p:nvPr/>
        </p:nvSpPr>
        <p:spPr>
          <a:xfrm>
            <a:off x="1053629" y="1975556"/>
            <a:ext cx="2474148" cy="3866444"/>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rgbClr val="000000"/>
                </a:solidFill>
              </a:rPr>
              <a:t>MainActivity.java</a:t>
            </a:r>
            <a:endParaRPr kumimoji="1" lang="ja-JP" altLang="en-US" dirty="0">
              <a:solidFill>
                <a:srgbClr val="000000"/>
              </a:solidFill>
            </a:endParaRPr>
          </a:p>
        </p:txBody>
      </p:sp>
      <p:sp>
        <p:nvSpPr>
          <p:cNvPr id="5" name="正方形/長方形 4"/>
          <p:cNvSpPr/>
          <p:nvPr/>
        </p:nvSpPr>
        <p:spPr>
          <a:xfrm>
            <a:off x="5608696" y="1975556"/>
            <a:ext cx="2474148" cy="3866444"/>
          </a:xfrm>
          <a:prstGeom prst="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SubActivity.java</a:t>
            </a:r>
            <a:endParaRPr kumimoji="1" lang="ja-JP" altLang="en-US" dirty="0">
              <a:solidFill>
                <a:schemeClr val="tx1"/>
              </a:solidFill>
            </a:endParaRPr>
          </a:p>
        </p:txBody>
      </p:sp>
      <p:cxnSp>
        <p:nvCxnSpPr>
          <p:cNvPr id="7" name="直線矢印コネクタ 6"/>
          <p:cNvCxnSpPr>
            <a:stCxn id="4" idx="3"/>
            <a:endCxn id="5" idx="1"/>
          </p:cNvCxnSpPr>
          <p:nvPr/>
        </p:nvCxnSpPr>
        <p:spPr>
          <a:xfrm>
            <a:off x="3527777" y="3908778"/>
            <a:ext cx="20809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791185" y="3539446"/>
            <a:ext cx="1519842" cy="369332"/>
          </a:xfrm>
          <a:prstGeom prst="rect">
            <a:avLst/>
          </a:prstGeom>
          <a:noFill/>
        </p:spPr>
        <p:txBody>
          <a:bodyPr wrap="none" rtlCol="0">
            <a:spAutoFit/>
          </a:bodyPr>
          <a:lstStyle/>
          <a:p>
            <a:r>
              <a:rPr kumimoji="1" lang="en-US" altLang="ja-JP" dirty="0" smtClean="0"/>
              <a:t>Intent</a:t>
            </a:r>
            <a:r>
              <a:rPr kumimoji="1" lang="ja-JP" altLang="en-US" dirty="0" smtClean="0"/>
              <a:t>を利用</a:t>
            </a:r>
            <a:endParaRPr kumimoji="1" lang="ja-JP" altLang="en-US" dirty="0"/>
          </a:p>
        </p:txBody>
      </p:sp>
    </p:spTree>
    <p:extLst>
      <p:ext uri="{BB962C8B-B14F-4D97-AF65-F5344CB8AC3E}">
        <p14:creationId xmlns:p14="http://schemas.microsoft.com/office/powerpoint/2010/main" val="1809869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3.4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6" y="1328615"/>
            <a:ext cx="6335198" cy="4884615"/>
          </a:xfrm>
          <a:prstGeom prst="rect">
            <a:avLst/>
          </a:prstGeom>
        </p:spPr>
      </p:pic>
      <p:sp>
        <p:nvSpPr>
          <p:cNvPr id="2" name="タイトル 1"/>
          <p:cNvSpPr>
            <a:spLocks noGrp="1"/>
          </p:cNvSpPr>
          <p:nvPr>
            <p:ph type="title"/>
          </p:nvPr>
        </p:nvSpPr>
        <p:spPr/>
        <p:txBody>
          <a:bodyPr/>
          <a:lstStyle/>
          <a:p>
            <a:r>
              <a:rPr kumimoji="1" lang="ja-JP" altLang="en-US" dirty="0" smtClean="0"/>
              <a:t>新しい画面を作成</a:t>
            </a:r>
            <a:endParaRPr kumimoji="1" lang="ja-JP" altLang="en-US" dirty="0"/>
          </a:p>
        </p:txBody>
      </p:sp>
      <p:sp>
        <p:nvSpPr>
          <p:cNvPr id="5" name="テキスト ボックス 4"/>
          <p:cNvSpPr txBox="1"/>
          <p:nvPr/>
        </p:nvSpPr>
        <p:spPr>
          <a:xfrm>
            <a:off x="6295137" y="2721635"/>
            <a:ext cx="2391663" cy="369332"/>
          </a:xfrm>
          <a:prstGeom prst="rect">
            <a:avLst/>
          </a:prstGeom>
          <a:noFill/>
        </p:spPr>
        <p:txBody>
          <a:bodyPr wrap="none" rtlCol="0">
            <a:spAutoFit/>
          </a:bodyPr>
          <a:lstStyle/>
          <a:p>
            <a:r>
              <a:rPr kumimoji="1" lang="ja-JP" altLang="en-US" dirty="0" smtClean="0"/>
              <a:t>「</a:t>
            </a:r>
            <a:r>
              <a:rPr kumimoji="1" lang="en-US" altLang="ja-JP" dirty="0" smtClean="0"/>
              <a:t>New</a:t>
            </a:r>
            <a:r>
              <a:rPr kumimoji="1" lang="ja-JP" altLang="en-US" dirty="0" smtClean="0"/>
              <a:t>」</a:t>
            </a:r>
            <a:r>
              <a:rPr kumimoji="1" lang="en-US" altLang="ja-JP" dirty="0" smtClean="0"/>
              <a:t>→</a:t>
            </a:r>
            <a:r>
              <a:rPr kumimoji="1" lang="ja-JP" altLang="en-US" dirty="0" smtClean="0"/>
              <a:t>「</a:t>
            </a:r>
            <a:r>
              <a:rPr kumimoji="1" lang="en-US" altLang="ja-JP" dirty="0" smtClean="0"/>
              <a:t>Class</a:t>
            </a:r>
            <a:r>
              <a:rPr kumimoji="1" lang="ja-JP" altLang="en-US" dirty="0" smtClean="0"/>
              <a:t>」</a:t>
            </a:r>
            <a:endParaRPr kumimoji="1" lang="ja-JP" altLang="en-US" dirty="0"/>
          </a:p>
        </p:txBody>
      </p:sp>
    </p:spTree>
    <p:extLst>
      <p:ext uri="{BB962C8B-B14F-4D97-AF65-F5344CB8AC3E}">
        <p14:creationId xmlns:p14="http://schemas.microsoft.com/office/powerpoint/2010/main" val="2695595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31321"/>
            <a:ext cx="8229600" cy="1459110"/>
          </a:xfrm>
        </p:spPr>
        <p:txBody>
          <a:bodyPr/>
          <a:lstStyle/>
          <a:p>
            <a:r>
              <a:rPr kumimoji="1" lang="en-US" altLang="ja-JP" dirty="0" err="1" smtClean="0"/>
              <a:t>SubActivity</a:t>
            </a:r>
            <a:r>
              <a:rPr kumimoji="1" lang="ja-JP" altLang="en-US" dirty="0" smtClean="0"/>
              <a:t>を追加</a:t>
            </a:r>
            <a:endParaRPr kumimoji="1" lang="ja-JP" altLang="en-US" dirty="0"/>
          </a:p>
        </p:txBody>
      </p:sp>
      <p:pic>
        <p:nvPicPr>
          <p:cNvPr id="5" name="図 4" descr="スクリーンショット 2012-10-27 21.33.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25" y="1600200"/>
            <a:ext cx="4048719" cy="4844815"/>
          </a:xfrm>
          <a:prstGeom prst="rect">
            <a:avLst/>
          </a:prstGeom>
          <a:ln>
            <a:solidFill>
              <a:srgbClr val="000000"/>
            </a:solidFill>
          </a:ln>
        </p:spPr>
      </p:pic>
      <p:sp>
        <p:nvSpPr>
          <p:cNvPr id="6" name="正方形/長方形 5"/>
          <p:cNvSpPr/>
          <p:nvPr/>
        </p:nvSpPr>
        <p:spPr>
          <a:xfrm>
            <a:off x="3546593" y="3695597"/>
            <a:ext cx="705555"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21363" y="3142441"/>
            <a:ext cx="2425230"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014148" y="2248370"/>
            <a:ext cx="2826415" cy="646331"/>
          </a:xfrm>
          <a:prstGeom prst="rect">
            <a:avLst/>
          </a:prstGeom>
          <a:solidFill>
            <a:srgbClr val="FAE6D3"/>
          </a:solidFill>
        </p:spPr>
        <p:txBody>
          <a:bodyPr wrap="none" rtlCol="0">
            <a:spAutoFit/>
          </a:bodyPr>
          <a:lstStyle/>
          <a:p>
            <a:r>
              <a:rPr kumimoji="1" lang="ja-JP" altLang="en-US" dirty="0" smtClean="0"/>
              <a:t>追加する</a:t>
            </a:r>
            <a:r>
              <a:rPr kumimoji="1" lang="en-US" altLang="ja-JP" dirty="0" smtClean="0"/>
              <a:t>Activity</a:t>
            </a:r>
            <a:r>
              <a:rPr kumimoji="1" lang="ja-JP" altLang="en-US" dirty="0" smtClean="0"/>
              <a:t>名を記述</a:t>
            </a:r>
            <a:endParaRPr kumimoji="1" lang="en-US" altLang="ja-JP" dirty="0" smtClean="0"/>
          </a:p>
          <a:p>
            <a:r>
              <a:rPr kumimoji="1" lang="ja-JP" altLang="en-US" dirty="0" smtClean="0"/>
              <a:t>（</a:t>
            </a:r>
            <a:r>
              <a:rPr kumimoji="1" lang="en-US" altLang="ja-JP" dirty="0" err="1" smtClean="0"/>
              <a:t>SubActivity</a:t>
            </a:r>
            <a:r>
              <a:rPr kumimoji="1" lang="ja-JP" altLang="en-US" dirty="0" smtClean="0"/>
              <a:t>）</a:t>
            </a:r>
            <a:endParaRPr kumimoji="1" lang="ja-JP" altLang="en-US" dirty="0"/>
          </a:p>
        </p:txBody>
      </p:sp>
      <p:cxnSp>
        <p:nvCxnSpPr>
          <p:cNvPr id="10" name="直線矢印コネクタ 9"/>
          <p:cNvCxnSpPr>
            <a:stCxn id="8" idx="1"/>
            <a:endCxn id="7" idx="3"/>
          </p:cNvCxnSpPr>
          <p:nvPr/>
        </p:nvCxnSpPr>
        <p:spPr>
          <a:xfrm flipH="1">
            <a:off x="3546593" y="2571536"/>
            <a:ext cx="1467555" cy="7106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図 11" descr="スクリーンショット 2012-10-27 21.35.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63" y="3282233"/>
            <a:ext cx="3652122" cy="3029185"/>
          </a:xfrm>
          <a:prstGeom prst="rect">
            <a:avLst/>
          </a:prstGeom>
          <a:ln>
            <a:solidFill>
              <a:srgbClr val="000000"/>
            </a:solidFill>
          </a:ln>
        </p:spPr>
      </p:pic>
      <p:cxnSp>
        <p:nvCxnSpPr>
          <p:cNvPr id="14" name="直線矢印コネクタ 13"/>
          <p:cNvCxnSpPr>
            <a:stCxn id="6" idx="3"/>
          </p:cNvCxnSpPr>
          <p:nvPr/>
        </p:nvCxnSpPr>
        <p:spPr>
          <a:xfrm>
            <a:off x="4252148" y="3835389"/>
            <a:ext cx="1060215" cy="247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5312363" y="3568781"/>
            <a:ext cx="1094081"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975957" y="4506148"/>
            <a:ext cx="2132089" cy="369332"/>
          </a:xfrm>
          <a:prstGeom prst="rect">
            <a:avLst/>
          </a:prstGeom>
          <a:solidFill>
            <a:srgbClr val="FAE6D3"/>
          </a:solidFill>
        </p:spPr>
        <p:txBody>
          <a:bodyPr wrap="none" rtlCol="0">
            <a:spAutoFit/>
          </a:bodyPr>
          <a:lstStyle/>
          <a:p>
            <a:r>
              <a:rPr kumimoji="1" lang="en-US" altLang="ja-JP" dirty="0" smtClean="0"/>
              <a:t>Activity</a:t>
            </a:r>
            <a:r>
              <a:rPr kumimoji="1" lang="ja-JP" altLang="en-US" dirty="0" smtClean="0"/>
              <a:t>と打ち込む</a:t>
            </a:r>
            <a:endParaRPr kumimoji="1" lang="ja-JP" altLang="en-US" dirty="0"/>
          </a:p>
        </p:txBody>
      </p:sp>
      <p:cxnSp>
        <p:nvCxnSpPr>
          <p:cNvPr id="18" name="直線矢印コネクタ 17"/>
          <p:cNvCxnSpPr>
            <a:stCxn id="16" idx="1"/>
          </p:cNvCxnSpPr>
          <p:nvPr/>
        </p:nvCxnSpPr>
        <p:spPr>
          <a:xfrm flipH="1" flipV="1">
            <a:off x="6119883" y="3835389"/>
            <a:ext cx="856074" cy="855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4548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7 20.16.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81" y="1477903"/>
            <a:ext cx="4563685" cy="4844815"/>
          </a:xfrm>
          <a:prstGeom prst="rect">
            <a:avLst/>
          </a:prstGeom>
        </p:spPr>
      </p:pic>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1</a:t>
            </a:r>
            <a:endParaRPr kumimoji="1" lang="ja-JP" altLang="en-US" sz="4000" dirty="0"/>
          </a:p>
        </p:txBody>
      </p:sp>
      <p:sp>
        <p:nvSpPr>
          <p:cNvPr id="17" name="テキスト ボックス 16"/>
          <p:cNvSpPr txBox="1"/>
          <p:nvPr/>
        </p:nvSpPr>
        <p:spPr>
          <a:xfrm>
            <a:off x="4816593" y="1741309"/>
            <a:ext cx="3438298" cy="646331"/>
          </a:xfrm>
          <a:prstGeom prst="rect">
            <a:avLst/>
          </a:prstGeom>
          <a:noFill/>
        </p:spPr>
        <p:txBody>
          <a:bodyPr wrap="none" rtlCol="0">
            <a:spAutoFit/>
          </a:bodyPr>
          <a:lstStyle/>
          <a:p>
            <a:r>
              <a:rPr kumimoji="1" lang="ja-JP" altLang="en-US" dirty="0" smtClean="0"/>
              <a:t>「</a:t>
            </a:r>
            <a:r>
              <a:rPr kumimoji="1" lang="en-US" altLang="ja-JP" dirty="0" smtClean="0"/>
              <a:t>New</a:t>
            </a:r>
            <a:r>
              <a:rPr kumimoji="1" lang="ja-JP" altLang="en-US" dirty="0" smtClean="0"/>
              <a:t>」</a:t>
            </a:r>
            <a:r>
              <a:rPr kumimoji="1" lang="en-US" altLang="ja-JP" dirty="0" smtClean="0"/>
              <a:t>→</a:t>
            </a:r>
            <a:r>
              <a:rPr kumimoji="1" lang="ja-JP" altLang="en-US" dirty="0" smtClean="0"/>
              <a:t>「</a:t>
            </a:r>
            <a:r>
              <a:rPr kumimoji="1" lang="en-US" altLang="ja-JP" dirty="0" smtClean="0"/>
              <a:t>Other</a:t>
            </a:r>
            <a:r>
              <a:rPr kumimoji="1" lang="ja-JP" altLang="en-US" dirty="0" smtClean="0"/>
              <a:t>」</a:t>
            </a:r>
            <a:r>
              <a:rPr kumimoji="1" lang="en-US" altLang="ja-JP" dirty="0" smtClean="0"/>
              <a:t>→</a:t>
            </a:r>
          </a:p>
          <a:p>
            <a:r>
              <a:rPr kumimoji="1" lang="ja-JP" altLang="en-US" dirty="0" smtClean="0"/>
              <a:t>「</a:t>
            </a:r>
            <a:r>
              <a:rPr kumimoji="1" lang="en-US" altLang="ja-JP" dirty="0" smtClean="0"/>
              <a:t>Android XML Layout Files</a:t>
            </a:r>
            <a:r>
              <a:rPr kumimoji="1" lang="ja-JP" altLang="en-US" dirty="0" smtClean="0"/>
              <a:t>」</a:t>
            </a:r>
            <a:endParaRPr kumimoji="1" lang="ja-JP" altLang="en-US" dirty="0"/>
          </a:p>
        </p:txBody>
      </p:sp>
      <p:pic>
        <p:nvPicPr>
          <p:cNvPr id="4" name="図 3" descr="スクリーンショット 2012-10-27 20.17.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011" y="2878667"/>
            <a:ext cx="4083834" cy="3866444"/>
          </a:xfrm>
          <a:prstGeom prst="rect">
            <a:avLst/>
          </a:prstGeom>
          <a:ln>
            <a:solidFill>
              <a:srgbClr val="000000"/>
            </a:solidFill>
          </a:ln>
        </p:spPr>
      </p:pic>
    </p:spTree>
    <p:extLst>
      <p:ext uri="{BB962C8B-B14F-4D97-AF65-F5344CB8AC3E}">
        <p14:creationId xmlns:p14="http://schemas.microsoft.com/office/powerpoint/2010/main" val="98303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2</a:t>
            </a:r>
            <a:endParaRPr kumimoji="1" lang="ja-JP" altLang="en-US" sz="4000" dirty="0"/>
          </a:p>
        </p:txBody>
      </p:sp>
      <p:sp>
        <p:nvSpPr>
          <p:cNvPr id="17" name="テキスト ボックス 16"/>
          <p:cNvSpPr txBox="1"/>
          <p:nvPr/>
        </p:nvSpPr>
        <p:spPr>
          <a:xfrm>
            <a:off x="5936077" y="4704642"/>
            <a:ext cx="2219215" cy="369332"/>
          </a:xfrm>
          <a:prstGeom prst="rect">
            <a:avLst/>
          </a:prstGeom>
          <a:solidFill>
            <a:srgbClr val="FAE6D3"/>
          </a:solidFill>
        </p:spPr>
        <p:txBody>
          <a:bodyPr wrap="none" rtlCol="0">
            <a:spAutoFit/>
          </a:bodyPr>
          <a:lstStyle/>
          <a:p>
            <a:r>
              <a:rPr kumimoji="1" lang="ja-JP" altLang="en-US" dirty="0" smtClean="0"/>
              <a:t>「</a:t>
            </a:r>
            <a:r>
              <a:rPr kumimoji="1" lang="en-US" altLang="ja-JP" dirty="0" err="1" smtClean="0"/>
              <a:t>RelativeLayout</a:t>
            </a:r>
            <a:r>
              <a:rPr kumimoji="1" lang="ja-JP" altLang="en-US" dirty="0" smtClean="0"/>
              <a:t>」</a:t>
            </a:r>
            <a:endParaRPr kumimoji="1" lang="ja-JP" altLang="en-US" dirty="0"/>
          </a:p>
        </p:txBody>
      </p:sp>
      <p:pic>
        <p:nvPicPr>
          <p:cNvPr id="5" name="図 4" descr="スクリーンショット 2012-10-27 20.20.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15" y="1600200"/>
            <a:ext cx="4495088" cy="4572000"/>
          </a:xfrm>
          <a:prstGeom prst="rect">
            <a:avLst/>
          </a:prstGeom>
          <a:ln>
            <a:solidFill>
              <a:srgbClr val="000000"/>
            </a:solidFill>
          </a:ln>
        </p:spPr>
      </p:pic>
      <p:sp>
        <p:nvSpPr>
          <p:cNvPr id="7" name="正方形/長方形 6"/>
          <p:cNvSpPr/>
          <p:nvPr/>
        </p:nvSpPr>
        <p:spPr>
          <a:xfrm>
            <a:off x="1634066" y="2919669"/>
            <a:ext cx="1169341"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65705" y="2829920"/>
            <a:ext cx="1931125" cy="369332"/>
          </a:xfrm>
          <a:prstGeom prst="rect">
            <a:avLst/>
          </a:prstGeom>
          <a:solidFill>
            <a:srgbClr val="FAE6D3"/>
          </a:solidFill>
        </p:spPr>
        <p:txBody>
          <a:bodyPr wrap="none" rtlCol="0">
            <a:spAutoFit/>
          </a:bodyPr>
          <a:lstStyle/>
          <a:p>
            <a:r>
              <a:rPr kumimoji="1" lang="en-US" altLang="ja-JP" dirty="0" err="1" smtClean="0"/>
              <a:t>activity_sub.xml</a:t>
            </a:r>
            <a:endParaRPr kumimoji="1" lang="ja-JP" altLang="en-US" dirty="0"/>
          </a:p>
        </p:txBody>
      </p:sp>
      <p:cxnSp>
        <p:nvCxnSpPr>
          <p:cNvPr id="9" name="直線矢印コネクタ 8"/>
          <p:cNvCxnSpPr>
            <a:stCxn id="8" idx="1"/>
            <a:endCxn id="7" idx="3"/>
          </p:cNvCxnSpPr>
          <p:nvPr/>
        </p:nvCxnSpPr>
        <p:spPr>
          <a:xfrm flipH="1">
            <a:off x="2803407" y="3014586"/>
            <a:ext cx="2662298" cy="4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直線矢印コネクタ 3"/>
          <p:cNvCxnSpPr>
            <a:stCxn id="17" idx="1"/>
            <a:endCxn id="10" idx="3"/>
          </p:cNvCxnSpPr>
          <p:nvPr/>
        </p:nvCxnSpPr>
        <p:spPr>
          <a:xfrm flipH="1">
            <a:off x="4995333" y="4889308"/>
            <a:ext cx="940744" cy="4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864540" y="4794391"/>
            <a:ext cx="4130793"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668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3.45.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529" y="1326662"/>
            <a:ext cx="4969077" cy="5257800"/>
          </a:xfrm>
          <a:prstGeom prst="rect">
            <a:avLst/>
          </a:prstGeom>
        </p:spPr>
      </p:pic>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3</a:t>
            </a:r>
            <a:endParaRPr kumimoji="1" lang="ja-JP" altLang="en-US" sz="4000" dirty="0"/>
          </a:p>
        </p:txBody>
      </p:sp>
      <p:sp>
        <p:nvSpPr>
          <p:cNvPr id="6" name="正方形/長方形 5"/>
          <p:cNvSpPr/>
          <p:nvPr/>
        </p:nvSpPr>
        <p:spPr>
          <a:xfrm>
            <a:off x="1360201" y="1771966"/>
            <a:ext cx="339645"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699846" y="2051549"/>
            <a:ext cx="2256692" cy="201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5146937" y="4160335"/>
            <a:ext cx="3185487" cy="369332"/>
          </a:xfrm>
          <a:prstGeom prst="rect">
            <a:avLst/>
          </a:prstGeom>
          <a:solidFill>
            <a:schemeClr val="accent3">
              <a:lumMod val="20000"/>
              <a:lumOff val="80000"/>
            </a:schemeClr>
          </a:solidFill>
        </p:spPr>
        <p:txBody>
          <a:bodyPr wrap="none" rtlCol="0">
            <a:spAutoFit/>
          </a:bodyPr>
          <a:lstStyle/>
          <a:p>
            <a:r>
              <a:rPr kumimoji="1" lang="en-US" altLang="ja-JP" dirty="0" smtClean="0"/>
              <a:t>Drag and Drop</a:t>
            </a:r>
            <a:r>
              <a:rPr kumimoji="1" lang="ja-JP" altLang="en-US" dirty="0" smtClean="0"/>
              <a:t>で適当に配置</a:t>
            </a:r>
            <a:endParaRPr kumimoji="1" lang="ja-JP" altLang="en-US" dirty="0"/>
          </a:p>
        </p:txBody>
      </p:sp>
      <p:sp>
        <p:nvSpPr>
          <p:cNvPr id="10" name="テキスト ボックス 9"/>
          <p:cNvSpPr txBox="1"/>
          <p:nvPr/>
        </p:nvSpPr>
        <p:spPr>
          <a:xfrm>
            <a:off x="219781" y="1682217"/>
            <a:ext cx="787445" cy="369332"/>
          </a:xfrm>
          <a:prstGeom prst="rect">
            <a:avLst/>
          </a:prstGeom>
          <a:solidFill>
            <a:schemeClr val="accent3">
              <a:lumMod val="20000"/>
              <a:lumOff val="80000"/>
            </a:schemeClr>
          </a:solidFill>
        </p:spPr>
        <p:txBody>
          <a:bodyPr wrap="none" rtlCol="0">
            <a:spAutoFit/>
          </a:bodyPr>
          <a:lstStyle/>
          <a:p>
            <a:r>
              <a:rPr kumimoji="1" lang="en-US" altLang="ja-JP" dirty="0" smtClean="0"/>
              <a:t>Large</a:t>
            </a:r>
            <a:endParaRPr kumimoji="1" lang="ja-JP" altLang="en-US" dirty="0"/>
          </a:p>
        </p:txBody>
      </p:sp>
    </p:spTree>
    <p:extLst>
      <p:ext uri="{BB962C8B-B14F-4D97-AF65-F5344CB8AC3E}">
        <p14:creationId xmlns:p14="http://schemas.microsoft.com/office/powerpoint/2010/main" val="317092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呼び出す側の作成</a:t>
            </a:r>
            <a:endParaRPr kumimoji="1" lang="ja-JP" altLang="en-US" dirty="0"/>
          </a:p>
        </p:txBody>
      </p:sp>
      <p:pic>
        <p:nvPicPr>
          <p:cNvPr id="4" name="図 3" descr="スクリーンショット 2012-10-27 21.49.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72" y="2586534"/>
            <a:ext cx="7378700" cy="2730500"/>
          </a:xfrm>
          <a:prstGeom prst="rect">
            <a:avLst/>
          </a:prstGeom>
        </p:spPr>
      </p:pic>
      <p:sp>
        <p:nvSpPr>
          <p:cNvPr id="5" name="正方形/長方形 4"/>
          <p:cNvSpPr/>
          <p:nvPr/>
        </p:nvSpPr>
        <p:spPr>
          <a:xfrm>
            <a:off x="1257770" y="4280370"/>
            <a:ext cx="6136452" cy="4387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53630" y="1753936"/>
            <a:ext cx="6367323" cy="646331"/>
          </a:xfrm>
          <a:prstGeom prst="rect">
            <a:avLst/>
          </a:prstGeom>
          <a:noFill/>
        </p:spPr>
        <p:txBody>
          <a:bodyPr wrap="none" rtlCol="0">
            <a:spAutoFit/>
          </a:bodyPr>
          <a:lstStyle/>
          <a:p>
            <a:r>
              <a:rPr kumimoji="1" lang="ja-JP" altLang="en-US" dirty="0" smtClean="0"/>
              <a:t>明示的な</a:t>
            </a:r>
            <a:r>
              <a:rPr kumimoji="1" lang="en-US" altLang="ja-JP" dirty="0" smtClean="0"/>
              <a:t>Intent</a:t>
            </a:r>
            <a:r>
              <a:rPr kumimoji="1" lang="ja-JP" altLang="en-US" dirty="0" smtClean="0"/>
              <a:t>を使って、先に作成したボタンを押した時に</a:t>
            </a:r>
            <a:endParaRPr kumimoji="1" lang="en-US" altLang="ja-JP" dirty="0" smtClean="0"/>
          </a:p>
          <a:p>
            <a:r>
              <a:rPr kumimoji="1" lang="ja-JP" altLang="en-US" dirty="0" smtClean="0"/>
              <a:t>作成した</a:t>
            </a:r>
            <a:r>
              <a:rPr kumimoji="1" lang="en-US" altLang="ja-JP" dirty="0" err="1" smtClean="0"/>
              <a:t>SubActivity</a:t>
            </a:r>
            <a:r>
              <a:rPr kumimoji="1" lang="ja-JP" altLang="en-US" dirty="0" smtClean="0"/>
              <a:t>を呼び出す</a:t>
            </a:r>
            <a:endParaRPr kumimoji="1" lang="ja-JP" altLang="en-US" dirty="0"/>
          </a:p>
        </p:txBody>
      </p:sp>
      <p:pic>
        <p:nvPicPr>
          <p:cNvPr id="7" name="図 6" descr="スクリーンショット 2012-10-27 21.5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172" y="5493926"/>
            <a:ext cx="4089400" cy="609600"/>
          </a:xfrm>
          <a:prstGeom prst="rect">
            <a:avLst/>
          </a:prstGeom>
          <a:ln>
            <a:solidFill>
              <a:srgbClr val="000000"/>
            </a:solidFill>
          </a:ln>
        </p:spPr>
      </p:pic>
      <p:cxnSp>
        <p:nvCxnSpPr>
          <p:cNvPr id="9" name="直線矢印コネクタ 8"/>
          <p:cNvCxnSpPr>
            <a:stCxn id="7" idx="0"/>
          </p:cNvCxnSpPr>
          <p:nvPr/>
        </p:nvCxnSpPr>
        <p:spPr>
          <a:xfrm flipH="1" flipV="1">
            <a:off x="5089407" y="4541531"/>
            <a:ext cx="393465" cy="9523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955282" y="6261963"/>
            <a:ext cx="6731518" cy="307777"/>
          </a:xfrm>
          <a:prstGeom prst="rect">
            <a:avLst/>
          </a:prstGeom>
          <a:noFill/>
        </p:spPr>
        <p:txBody>
          <a:bodyPr wrap="none" rtlCol="0">
            <a:spAutoFit/>
          </a:bodyPr>
          <a:lstStyle/>
          <a:p>
            <a:r>
              <a:rPr kumimoji="1" lang="en-US" altLang="ja-JP" sz="1400" dirty="0">
                <a:hlinkClick r:id="rId4"/>
              </a:rPr>
              <a:t>http://</a:t>
            </a:r>
            <a:r>
              <a:rPr kumimoji="1" lang="en-US" altLang="ja-JP" sz="1400" dirty="0" err="1">
                <a:hlinkClick r:id="rId4"/>
              </a:rPr>
              <a:t>developer.android.com</a:t>
            </a:r>
            <a:r>
              <a:rPr kumimoji="1" lang="en-US" altLang="ja-JP" sz="1400" dirty="0">
                <a:hlinkClick r:id="rId4"/>
              </a:rPr>
              <a:t>/</a:t>
            </a:r>
            <a:r>
              <a:rPr kumimoji="1" lang="en-US" altLang="ja-JP" sz="1400" dirty="0" err="1">
                <a:hlinkClick r:id="rId4"/>
              </a:rPr>
              <a:t>intl</a:t>
            </a:r>
            <a:r>
              <a:rPr kumimoji="1" lang="en-US" altLang="ja-JP" sz="1400" dirty="0">
                <a:hlinkClick r:id="rId4"/>
              </a:rPr>
              <a:t>/</a:t>
            </a:r>
            <a:r>
              <a:rPr kumimoji="1" lang="en-US" altLang="ja-JP" sz="1400" dirty="0" err="1">
                <a:hlinkClick r:id="rId4"/>
              </a:rPr>
              <a:t>ja</a:t>
            </a:r>
            <a:r>
              <a:rPr kumimoji="1" lang="en-US" altLang="ja-JP" sz="1400" dirty="0">
                <a:hlinkClick r:id="rId4"/>
              </a:rPr>
              <a:t>/reference/android/content/</a:t>
            </a:r>
            <a:r>
              <a:rPr kumimoji="1" lang="en-US" altLang="ja-JP" sz="1400" dirty="0" err="1">
                <a:hlinkClick r:id="rId4"/>
              </a:rPr>
              <a:t>Intent.html</a:t>
            </a:r>
            <a:endParaRPr kumimoji="1" lang="ja-JP" altLang="en-US" sz="1400" dirty="0"/>
          </a:p>
        </p:txBody>
      </p:sp>
    </p:spTree>
    <p:extLst>
      <p:ext uri="{BB962C8B-B14F-4D97-AF65-F5344CB8AC3E}">
        <p14:creationId xmlns:p14="http://schemas.microsoft.com/office/powerpoint/2010/main" val="426351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でできること</a:t>
            </a:r>
            <a:endParaRPr kumimoji="1" lang="ja-JP" altLang="en-US" dirty="0"/>
          </a:p>
        </p:txBody>
      </p:sp>
      <p:sp>
        <p:nvSpPr>
          <p:cNvPr id="3" name="コンテンツ プレースホルダー 2"/>
          <p:cNvSpPr>
            <a:spLocks noGrp="1"/>
          </p:cNvSpPr>
          <p:nvPr>
            <p:ph idx="1"/>
          </p:nvPr>
        </p:nvSpPr>
        <p:spPr>
          <a:xfrm>
            <a:off x="259644" y="1600201"/>
            <a:ext cx="8686800" cy="3103504"/>
          </a:xfrm>
        </p:spPr>
        <p:txBody>
          <a:bodyPr>
            <a:normAutofit fontScale="92500"/>
          </a:bodyPr>
          <a:lstStyle/>
          <a:p>
            <a:r>
              <a:rPr kumimoji="1" lang="ja-JP" altLang="en-US" sz="2800" dirty="0" smtClean="0"/>
              <a:t>電話</a:t>
            </a:r>
            <a:endParaRPr kumimoji="1" lang="en-US" altLang="ja-JP" sz="2800" dirty="0" smtClean="0"/>
          </a:p>
          <a:p>
            <a:r>
              <a:rPr lang="ja-JP" altLang="en-US" sz="2800" dirty="0" smtClean="0"/>
              <a:t>インターネット接続</a:t>
            </a:r>
            <a:r>
              <a:rPr lang="en-US" altLang="ja-JP" sz="2800" dirty="0" smtClean="0"/>
              <a:t>(3G/</a:t>
            </a:r>
            <a:r>
              <a:rPr lang="en-US" altLang="ja-JP" sz="2800" dirty="0" err="1" smtClean="0"/>
              <a:t>WiFi</a:t>
            </a:r>
            <a:r>
              <a:rPr lang="en-US" altLang="ja-JP" sz="2800" dirty="0" smtClean="0"/>
              <a:t>)</a:t>
            </a:r>
          </a:p>
          <a:p>
            <a:r>
              <a:rPr lang="ja-JP" altLang="en-US" sz="2800" dirty="0" smtClean="0"/>
              <a:t>端末の位置情報の取得</a:t>
            </a:r>
            <a:r>
              <a:rPr lang="en-US" altLang="ja-JP" sz="2800" dirty="0" smtClean="0"/>
              <a:t>(GPS/3G/</a:t>
            </a:r>
            <a:r>
              <a:rPr lang="en-US" altLang="ja-JP" sz="2800" dirty="0" err="1" smtClean="0"/>
              <a:t>WiFI</a:t>
            </a:r>
            <a:r>
              <a:rPr lang="en-US" altLang="ja-JP" sz="2800" dirty="0" smtClean="0"/>
              <a:t>)</a:t>
            </a:r>
          </a:p>
          <a:p>
            <a:r>
              <a:rPr lang="ja-JP" altLang="en-US" sz="2800" dirty="0" smtClean="0"/>
              <a:t>加速度センサーや方位センサーの利用</a:t>
            </a:r>
            <a:r>
              <a:rPr lang="en-US" altLang="ja-JP" sz="2800" dirty="0" smtClean="0"/>
              <a:t>(</a:t>
            </a:r>
            <a:r>
              <a:rPr lang="ja-JP" altLang="en-US" sz="2800" dirty="0" smtClean="0"/>
              <a:t>端末に依存</a:t>
            </a:r>
            <a:r>
              <a:rPr lang="en-US" altLang="ja-JP" sz="2800" dirty="0" smtClean="0"/>
              <a:t>)</a:t>
            </a:r>
          </a:p>
          <a:p>
            <a:r>
              <a:rPr lang="en-US" altLang="ja-JP" sz="2800" dirty="0" smtClean="0"/>
              <a:t>Bluetooth</a:t>
            </a:r>
            <a:r>
              <a:rPr lang="ja-JP" altLang="en-US" sz="2800" dirty="0" smtClean="0"/>
              <a:t>による近距離通信</a:t>
            </a:r>
            <a:r>
              <a:rPr lang="en-US" altLang="ja-JP" sz="2800" dirty="0" smtClean="0"/>
              <a:t>(BT4.0</a:t>
            </a:r>
            <a:r>
              <a:rPr lang="ja-JP" altLang="en-US" sz="2800" dirty="0" smtClean="0"/>
              <a:t>は次期バージョン</a:t>
            </a:r>
            <a:r>
              <a:rPr lang="en-US" altLang="ja-JP" sz="2800" dirty="0" smtClean="0"/>
              <a:t>)</a:t>
            </a:r>
          </a:p>
          <a:p>
            <a:r>
              <a:rPr lang="en-US" altLang="ja-JP" sz="2800" dirty="0" smtClean="0"/>
              <a:t>NFC(Near Field Communication)</a:t>
            </a:r>
            <a:r>
              <a:rPr lang="ja-JP" altLang="en-US" sz="2800" dirty="0" smtClean="0"/>
              <a:t>の利用</a:t>
            </a:r>
            <a:endParaRPr lang="en-US" altLang="ja-JP" sz="2800" dirty="0" smtClean="0"/>
          </a:p>
          <a:p>
            <a:endParaRPr kumimoji="1" lang="ja-JP" altLang="en-US" sz="2800" dirty="0"/>
          </a:p>
        </p:txBody>
      </p:sp>
      <p:sp>
        <p:nvSpPr>
          <p:cNvPr id="4" name="下矢印 3"/>
          <p:cNvSpPr/>
          <p:nvPr/>
        </p:nvSpPr>
        <p:spPr>
          <a:xfrm>
            <a:off x="3926101" y="4703705"/>
            <a:ext cx="1288733" cy="9250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67228" y="5741121"/>
            <a:ext cx="5211683" cy="954107"/>
          </a:xfrm>
          <a:prstGeom prst="rect">
            <a:avLst/>
          </a:prstGeom>
          <a:noFill/>
        </p:spPr>
        <p:txBody>
          <a:bodyPr wrap="none" rtlCol="0">
            <a:spAutoFit/>
          </a:bodyPr>
          <a:lstStyle/>
          <a:p>
            <a:pPr algn="ctr"/>
            <a:r>
              <a:rPr kumimoji="1" lang="ja-JP"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これらの機能を利用した、</a:t>
            </a:r>
            <a:endParaRPr kumimoji="1" lang="en-US" altLang="ja-JP"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r>
              <a:rPr kumimoji="1" lang="ja-JP"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アプリケーションの開発が可能</a:t>
            </a:r>
            <a:endParaRPr kumimoji="1" lang="ja-JP"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570654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スクリーンショット 2013-07-05 23.55.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232" y="4335214"/>
            <a:ext cx="6183415" cy="2425094"/>
          </a:xfrm>
          <a:prstGeom prst="rect">
            <a:avLst/>
          </a:prstGeom>
        </p:spPr>
      </p:pic>
      <p:pic>
        <p:nvPicPr>
          <p:cNvPr id="3" name="図 2" descr="スクリーンショット 2012-10-27 22.05.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659" y="2643718"/>
            <a:ext cx="5181600" cy="977900"/>
          </a:xfrm>
          <a:prstGeom prst="rect">
            <a:avLst/>
          </a:prstGeom>
        </p:spPr>
      </p:pic>
      <p:sp>
        <p:nvSpPr>
          <p:cNvPr id="2" name="タイトル 1"/>
          <p:cNvSpPr>
            <a:spLocks noGrp="1"/>
          </p:cNvSpPr>
          <p:nvPr>
            <p:ph type="title"/>
          </p:nvPr>
        </p:nvSpPr>
        <p:spPr/>
        <p:txBody>
          <a:bodyPr/>
          <a:lstStyle/>
          <a:p>
            <a:r>
              <a:rPr kumimoji="1" lang="ja-JP" altLang="en-US" dirty="0" smtClean="0"/>
              <a:t>呼び出される側の作成</a:t>
            </a:r>
            <a:endParaRPr kumimoji="1" lang="ja-JP" altLang="en-US" dirty="0"/>
          </a:p>
        </p:txBody>
      </p:sp>
      <p:sp>
        <p:nvSpPr>
          <p:cNvPr id="5" name="正方形/長方形 4"/>
          <p:cNvSpPr/>
          <p:nvPr/>
        </p:nvSpPr>
        <p:spPr>
          <a:xfrm>
            <a:off x="2322171" y="3182843"/>
            <a:ext cx="3527590" cy="24145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5334" y="1466464"/>
            <a:ext cx="5881313" cy="646331"/>
          </a:xfrm>
          <a:prstGeom prst="rect">
            <a:avLst/>
          </a:prstGeom>
          <a:noFill/>
        </p:spPr>
        <p:txBody>
          <a:bodyPr wrap="none" rtlCol="0">
            <a:spAutoFit/>
          </a:bodyPr>
          <a:lstStyle/>
          <a:p>
            <a:r>
              <a:rPr kumimoji="1" lang="ja-JP" altLang="en-US" dirty="0" smtClean="0"/>
              <a:t>呼び出される側の</a:t>
            </a:r>
            <a:r>
              <a:rPr kumimoji="1" lang="en-US" altLang="ja-JP" dirty="0" smtClean="0"/>
              <a:t>Activity</a:t>
            </a:r>
            <a:r>
              <a:rPr kumimoji="1" lang="ja-JP" altLang="en-US" dirty="0" smtClean="0"/>
              <a:t>は</a:t>
            </a:r>
            <a:r>
              <a:rPr kumimoji="1" lang="en-US" altLang="ja-JP" dirty="0" err="1" smtClean="0"/>
              <a:t>onCreate</a:t>
            </a:r>
            <a:r>
              <a:rPr kumimoji="1" lang="ja-JP" altLang="en-US" dirty="0" smtClean="0"/>
              <a:t>が呼び出される。</a:t>
            </a:r>
            <a:endParaRPr kumimoji="1" lang="en-US" altLang="ja-JP" dirty="0" smtClean="0"/>
          </a:p>
          <a:p>
            <a:r>
              <a:rPr kumimoji="1" lang="ja-JP" altLang="en-US" dirty="0" smtClean="0"/>
              <a:t>先に作成したレイアウトファイルを設定しておく</a:t>
            </a:r>
            <a:endParaRPr kumimoji="1" lang="ja-JP" altLang="en-US" dirty="0"/>
          </a:p>
        </p:txBody>
      </p:sp>
      <p:sp>
        <p:nvSpPr>
          <p:cNvPr id="12" name="テキスト ボックス 11"/>
          <p:cNvSpPr txBox="1"/>
          <p:nvPr/>
        </p:nvSpPr>
        <p:spPr>
          <a:xfrm>
            <a:off x="1079029" y="2280075"/>
            <a:ext cx="1878827" cy="369332"/>
          </a:xfrm>
          <a:prstGeom prst="rect">
            <a:avLst/>
          </a:prstGeom>
          <a:noFill/>
        </p:spPr>
        <p:txBody>
          <a:bodyPr wrap="none" rtlCol="0">
            <a:spAutoFit/>
          </a:bodyPr>
          <a:lstStyle/>
          <a:p>
            <a:r>
              <a:rPr kumimoji="1" lang="en-US" altLang="ja-JP" dirty="0" err="1" smtClean="0"/>
              <a:t>SubActivity.java</a:t>
            </a:r>
            <a:endParaRPr kumimoji="1" lang="ja-JP" altLang="en-US" dirty="0"/>
          </a:p>
        </p:txBody>
      </p:sp>
      <p:sp>
        <p:nvSpPr>
          <p:cNvPr id="13" name="テキスト ボックス 12"/>
          <p:cNvSpPr txBox="1"/>
          <p:nvPr/>
        </p:nvSpPr>
        <p:spPr>
          <a:xfrm>
            <a:off x="1231429" y="3965882"/>
            <a:ext cx="2447793" cy="369332"/>
          </a:xfrm>
          <a:prstGeom prst="rect">
            <a:avLst/>
          </a:prstGeom>
          <a:noFill/>
        </p:spPr>
        <p:txBody>
          <a:bodyPr wrap="none" rtlCol="0">
            <a:spAutoFit/>
          </a:bodyPr>
          <a:lstStyle/>
          <a:p>
            <a:r>
              <a:rPr kumimoji="1" lang="en-US" altLang="ja-JP" dirty="0" err="1" smtClean="0"/>
              <a:t>AndroidManifest.xml</a:t>
            </a:r>
            <a:endParaRPr kumimoji="1" lang="ja-JP" altLang="en-US" dirty="0"/>
          </a:p>
        </p:txBody>
      </p:sp>
      <p:sp>
        <p:nvSpPr>
          <p:cNvPr id="14" name="正方形/長方形 13"/>
          <p:cNvSpPr/>
          <p:nvPr/>
        </p:nvSpPr>
        <p:spPr>
          <a:xfrm>
            <a:off x="1419505" y="5851769"/>
            <a:ext cx="4587022" cy="73777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006527" y="4335214"/>
            <a:ext cx="3137473" cy="646331"/>
          </a:xfrm>
          <a:prstGeom prst="rect">
            <a:avLst/>
          </a:prstGeom>
          <a:solidFill>
            <a:srgbClr val="FAE6D3"/>
          </a:solidFill>
        </p:spPr>
        <p:txBody>
          <a:bodyPr wrap="none" rtlCol="0">
            <a:spAutoFit/>
          </a:bodyPr>
          <a:lstStyle/>
          <a:p>
            <a:r>
              <a:rPr kumimoji="1" lang="ja-JP" altLang="en-US" dirty="0" smtClean="0"/>
              <a:t>追加</a:t>
            </a:r>
            <a:r>
              <a:rPr kumimoji="1" lang="en-US" altLang="en-US" dirty="0" smtClean="0"/>
              <a:t>しないと、 Activity</a:t>
            </a:r>
            <a:r>
              <a:rPr kumimoji="1" lang="ja-JP" altLang="en-US" dirty="0" smtClean="0"/>
              <a:t>として</a:t>
            </a:r>
            <a:endParaRPr kumimoji="1" lang="en-US" altLang="ja-JP" dirty="0" smtClean="0"/>
          </a:p>
          <a:p>
            <a:r>
              <a:rPr kumimoji="1" lang="ja-JP" altLang="en-US" dirty="0" smtClean="0"/>
              <a:t>認識されないの注意</a:t>
            </a:r>
            <a:endParaRPr kumimoji="1" lang="en-US" altLang="ja-JP" dirty="0" smtClean="0"/>
          </a:p>
        </p:txBody>
      </p:sp>
      <p:cxnSp>
        <p:nvCxnSpPr>
          <p:cNvPr id="17" name="直線矢印コネクタ 16"/>
          <p:cNvCxnSpPr>
            <a:stCxn id="15" idx="2"/>
            <a:endCxn id="14" idx="3"/>
          </p:cNvCxnSpPr>
          <p:nvPr/>
        </p:nvCxnSpPr>
        <p:spPr>
          <a:xfrm flipH="1">
            <a:off x="6006527" y="4981545"/>
            <a:ext cx="1568737" cy="12391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6172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a:off x="3579231" y="2912064"/>
            <a:ext cx="1928952" cy="6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579231" y="4522612"/>
            <a:ext cx="1928952" cy="6048"/>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3826642" y="2477630"/>
            <a:ext cx="1338828" cy="369332"/>
          </a:xfrm>
          <a:prstGeom prst="rect">
            <a:avLst/>
          </a:prstGeom>
          <a:noFill/>
        </p:spPr>
        <p:txBody>
          <a:bodyPr wrap="none" rtlCol="0">
            <a:spAutoFit/>
          </a:bodyPr>
          <a:lstStyle/>
          <a:p>
            <a:r>
              <a:rPr kumimoji="1" lang="ja-JP" altLang="en-US" dirty="0" smtClean="0"/>
              <a:t>ボタン押下</a:t>
            </a:r>
            <a:endParaRPr kumimoji="1" lang="ja-JP" altLang="en-US" dirty="0"/>
          </a:p>
        </p:txBody>
      </p:sp>
      <p:sp>
        <p:nvSpPr>
          <p:cNvPr id="12" name="テキスト ボックス 11"/>
          <p:cNvSpPr txBox="1"/>
          <p:nvPr/>
        </p:nvSpPr>
        <p:spPr>
          <a:xfrm>
            <a:off x="3819120" y="4059954"/>
            <a:ext cx="1569660" cy="369332"/>
          </a:xfrm>
          <a:prstGeom prst="rect">
            <a:avLst/>
          </a:prstGeom>
          <a:noFill/>
        </p:spPr>
        <p:txBody>
          <a:bodyPr wrap="none" rtlCol="0">
            <a:spAutoFit/>
          </a:bodyPr>
          <a:lstStyle/>
          <a:p>
            <a:r>
              <a:rPr kumimoji="1" lang="ja-JP" altLang="en-US" dirty="0" smtClean="0"/>
              <a:t>バックボタン</a:t>
            </a:r>
            <a:endParaRPr kumimoji="1" lang="ja-JP" altLang="en-US" dirty="0"/>
          </a:p>
        </p:txBody>
      </p:sp>
      <p:pic>
        <p:nvPicPr>
          <p:cNvPr id="3" name="図 2" descr="スクリーンショット 2013-07-05 23.57.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24" y="1494690"/>
            <a:ext cx="3035493" cy="4816231"/>
          </a:xfrm>
          <a:prstGeom prst="rect">
            <a:avLst/>
          </a:prstGeom>
          <a:ln>
            <a:solidFill>
              <a:srgbClr val="2F5897"/>
            </a:solidFill>
          </a:ln>
        </p:spPr>
      </p:pic>
      <p:pic>
        <p:nvPicPr>
          <p:cNvPr id="6" name="図 5" descr="スクリーンショット 2013-07-05 23.5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144" y="1493704"/>
            <a:ext cx="3017099" cy="4817217"/>
          </a:xfrm>
          <a:prstGeom prst="rect">
            <a:avLst/>
          </a:prstGeom>
          <a:ln>
            <a:solidFill>
              <a:srgbClr val="2F5897"/>
            </a:solidFill>
          </a:ln>
        </p:spPr>
      </p:pic>
    </p:spTree>
    <p:extLst>
      <p:ext uri="{BB962C8B-B14F-4D97-AF65-F5344CB8AC3E}">
        <p14:creationId xmlns:p14="http://schemas.microsoft.com/office/powerpoint/2010/main" val="222334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Activity</a:t>
            </a:r>
            <a:r>
              <a:rPr kumimoji="1" lang="ja-JP" altLang="en-US" dirty="0" smtClean="0"/>
              <a:t>間で値を受け渡す</a:t>
            </a:r>
            <a:endParaRPr kumimoji="1" lang="ja-JP" altLang="en-US" dirty="0"/>
          </a:p>
        </p:txBody>
      </p:sp>
    </p:spTree>
    <p:extLst>
      <p:ext uri="{BB962C8B-B14F-4D97-AF65-F5344CB8AC3E}">
        <p14:creationId xmlns:p14="http://schemas.microsoft.com/office/powerpoint/2010/main" val="887956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400" dirty="0" smtClean="0"/>
              <a:t>値の渡し方</a:t>
            </a:r>
            <a:endParaRPr kumimoji="1" lang="ja-JP" altLang="en-US" sz="4400" dirty="0"/>
          </a:p>
        </p:txBody>
      </p:sp>
      <p:sp>
        <p:nvSpPr>
          <p:cNvPr id="4" name="正方形/長方形 3"/>
          <p:cNvSpPr/>
          <p:nvPr/>
        </p:nvSpPr>
        <p:spPr>
          <a:xfrm>
            <a:off x="1053629" y="1975556"/>
            <a:ext cx="2474148" cy="3866444"/>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rgbClr val="000000"/>
                </a:solidFill>
              </a:rPr>
              <a:t>MainActivity.java</a:t>
            </a:r>
            <a:endParaRPr kumimoji="1" lang="ja-JP" altLang="en-US" dirty="0">
              <a:solidFill>
                <a:srgbClr val="000000"/>
              </a:solidFill>
            </a:endParaRPr>
          </a:p>
        </p:txBody>
      </p:sp>
      <p:sp>
        <p:nvSpPr>
          <p:cNvPr id="5" name="正方形/長方形 4"/>
          <p:cNvSpPr/>
          <p:nvPr/>
        </p:nvSpPr>
        <p:spPr>
          <a:xfrm>
            <a:off x="5608696" y="1975556"/>
            <a:ext cx="2474148" cy="3866444"/>
          </a:xfrm>
          <a:prstGeom prst="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SubActivity.java</a:t>
            </a:r>
            <a:endParaRPr kumimoji="1" lang="ja-JP" altLang="en-US" dirty="0">
              <a:solidFill>
                <a:schemeClr val="tx1"/>
              </a:solidFill>
            </a:endParaRPr>
          </a:p>
        </p:txBody>
      </p:sp>
      <p:cxnSp>
        <p:nvCxnSpPr>
          <p:cNvPr id="7" name="直線矢印コネクタ 6"/>
          <p:cNvCxnSpPr>
            <a:stCxn id="4" idx="3"/>
            <a:endCxn id="5" idx="1"/>
          </p:cNvCxnSpPr>
          <p:nvPr/>
        </p:nvCxnSpPr>
        <p:spPr>
          <a:xfrm>
            <a:off x="3527777" y="3908778"/>
            <a:ext cx="20809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791185" y="3539446"/>
            <a:ext cx="1519842" cy="369332"/>
          </a:xfrm>
          <a:prstGeom prst="rect">
            <a:avLst/>
          </a:prstGeom>
          <a:noFill/>
        </p:spPr>
        <p:txBody>
          <a:bodyPr wrap="none" rtlCol="0">
            <a:spAutoFit/>
          </a:bodyPr>
          <a:lstStyle/>
          <a:p>
            <a:r>
              <a:rPr kumimoji="1" lang="en-US" altLang="ja-JP" dirty="0" smtClean="0"/>
              <a:t>Intent</a:t>
            </a:r>
            <a:r>
              <a:rPr kumimoji="1" lang="ja-JP" altLang="en-US" dirty="0" smtClean="0"/>
              <a:t>を利用</a:t>
            </a:r>
            <a:endParaRPr kumimoji="1" lang="ja-JP" altLang="en-US" dirty="0"/>
          </a:p>
        </p:txBody>
      </p:sp>
      <p:pic>
        <p:nvPicPr>
          <p:cNvPr id="6" name="図 5" descr="045.jpeg"/>
          <p:cNvPicPr>
            <a:picLocks noChangeAspect="1"/>
          </p:cNvPicPr>
          <p:nvPr/>
        </p:nvPicPr>
        <p:blipFill>
          <a:blip r:embed="rId2">
            <a:extLst>
              <a:ext uri="{BEBA8EAE-BF5A-486C-A8C5-ECC9F3942E4B}">
                <a14:imgProps xmlns:a14="http://schemas.microsoft.com/office/drawing/2010/main">
                  <a14:imgLayer r:embed="rId3">
                    <a14:imgEffect>
                      <a14:backgroundRemoval t="9341" b="92033" l="9451" r="91648"/>
                    </a14:imgEffect>
                  </a14:imgLayer>
                </a14:imgProps>
              </a:ext>
              <a:ext uri="{28A0092B-C50C-407E-A947-70E740481C1C}">
                <a14:useLocalDpi xmlns:a14="http://schemas.microsoft.com/office/drawing/2010/main" val="0"/>
              </a:ext>
            </a:extLst>
          </a:blip>
          <a:stretch>
            <a:fillRect/>
          </a:stretch>
        </p:blipFill>
        <p:spPr>
          <a:xfrm>
            <a:off x="1529813" y="4506963"/>
            <a:ext cx="1512440" cy="1209952"/>
          </a:xfrm>
          <a:prstGeom prst="rect">
            <a:avLst/>
          </a:prstGeom>
        </p:spPr>
      </p:pic>
      <p:pic>
        <p:nvPicPr>
          <p:cNvPr id="10" name="図 9" descr="045.jpeg"/>
          <p:cNvPicPr>
            <a:picLocks noChangeAspect="1"/>
          </p:cNvPicPr>
          <p:nvPr/>
        </p:nvPicPr>
        <p:blipFill>
          <a:blip r:embed="rId2">
            <a:extLst>
              <a:ext uri="{BEBA8EAE-BF5A-486C-A8C5-ECC9F3942E4B}">
                <a14:imgProps xmlns:a14="http://schemas.microsoft.com/office/drawing/2010/main">
                  <a14:imgLayer r:embed="rId4">
                    <a14:imgEffect>
                      <a14:backgroundRemoval t="9341" b="92033" l="9451" r="91648"/>
                    </a14:imgEffect>
                  </a14:imgLayer>
                </a14:imgProps>
              </a:ext>
              <a:ext uri="{28A0092B-C50C-407E-A947-70E740481C1C}">
                <a14:useLocalDpi xmlns:a14="http://schemas.microsoft.com/office/drawing/2010/main" val="0"/>
              </a:ext>
            </a:extLst>
          </a:blip>
          <a:stretch>
            <a:fillRect/>
          </a:stretch>
        </p:blipFill>
        <p:spPr>
          <a:xfrm>
            <a:off x="6040737" y="4632048"/>
            <a:ext cx="1512440" cy="1209952"/>
          </a:xfrm>
          <a:prstGeom prst="rect">
            <a:avLst/>
          </a:prstGeom>
        </p:spPr>
      </p:pic>
      <p:sp>
        <p:nvSpPr>
          <p:cNvPr id="11" name="テキスト ボックス 10"/>
          <p:cNvSpPr txBox="1"/>
          <p:nvPr/>
        </p:nvSpPr>
        <p:spPr>
          <a:xfrm>
            <a:off x="1837700" y="5357204"/>
            <a:ext cx="827345" cy="369332"/>
          </a:xfrm>
          <a:prstGeom prst="rect">
            <a:avLst/>
          </a:prstGeom>
          <a:solidFill>
            <a:schemeClr val="bg1"/>
          </a:solidFill>
        </p:spPr>
        <p:txBody>
          <a:bodyPr wrap="none" rtlCol="0">
            <a:spAutoFit/>
          </a:bodyPr>
          <a:lstStyle/>
          <a:p>
            <a:r>
              <a:rPr kumimoji="1" lang="en-US" altLang="ja-JP" dirty="0" smtClean="0"/>
              <a:t>Intent</a:t>
            </a:r>
            <a:endParaRPr kumimoji="1" lang="ja-JP" altLang="en-US" dirty="0"/>
          </a:p>
        </p:txBody>
      </p:sp>
      <p:sp>
        <p:nvSpPr>
          <p:cNvPr id="12" name="テキスト ボックス 11"/>
          <p:cNvSpPr txBox="1"/>
          <p:nvPr/>
        </p:nvSpPr>
        <p:spPr>
          <a:xfrm>
            <a:off x="6319759" y="5357204"/>
            <a:ext cx="827345" cy="369332"/>
          </a:xfrm>
          <a:prstGeom prst="rect">
            <a:avLst/>
          </a:prstGeom>
          <a:solidFill>
            <a:schemeClr val="bg1"/>
          </a:solidFill>
        </p:spPr>
        <p:txBody>
          <a:bodyPr wrap="none" rtlCol="0">
            <a:spAutoFit/>
          </a:bodyPr>
          <a:lstStyle/>
          <a:p>
            <a:r>
              <a:rPr kumimoji="1" lang="en-US" altLang="ja-JP" dirty="0" smtClean="0"/>
              <a:t>Intent</a:t>
            </a:r>
            <a:endParaRPr kumimoji="1" lang="ja-JP" altLang="en-US" dirty="0"/>
          </a:p>
        </p:txBody>
      </p:sp>
      <p:sp>
        <p:nvSpPr>
          <p:cNvPr id="13" name="環状矢印 12"/>
          <p:cNvSpPr/>
          <p:nvPr/>
        </p:nvSpPr>
        <p:spPr>
          <a:xfrm>
            <a:off x="1332573" y="4281740"/>
            <a:ext cx="1010254" cy="1000676"/>
          </a:xfrm>
          <a:prstGeom prst="circular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sp>
        <p:nvSpPr>
          <p:cNvPr id="14" name="環状矢印 13"/>
          <p:cNvSpPr/>
          <p:nvPr/>
        </p:nvSpPr>
        <p:spPr>
          <a:xfrm>
            <a:off x="6641977" y="4408558"/>
            <a:ext cx="1010254" cy="1000676"/>
          </a:xfrm>
          <a:prstGeom prst="circular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1616407" y="5981113"/>
            <a:ext cx="6136491" cy="369332"/>
          </a:xfrm>
          <a:prstGeom prst="rect">
            <a:avLst/>
          </a:prstGeom>
          <a:noFill/>
        </p:spPr>
        <p:txBody>
          <a:bodyPr wrap="none" rtlCol="0">
            <a:spAutoFit/>
          </a:bodyPr>
          <a:lstStyle/>
          <a:p>
            <a:r>
              <a:rPr kumimoji="1" lang="en-US" altLang="ja-JP" dirty="0" smtClean="0"/>
              <a:t>Intent</a:t>
            </a:r>
            <a:r>
              <a:rPr kumimoji="1" lang="ja-JP" altLang="en-US" dirty="0" smtClean="0"/>
              <a:t>は入れ物であり、ここにデータを入れて受け渡す</a:t>
            </a:r>
            <a:endParaRPr kumimoji="1" lang="ja-JP" altLang="en-US" dirty="0"/>
          </a:p>
        </p:txBody>
      </p:sp>
    </p:spTree>
    <p:extLst>
      <p:ext uri="{BB962C8B-B14F-4D97-AF65-F5344CB8AC3E}">
        <p14:creationId xmlns:p14="http://schemas.microsoft.com/office/powerpoint/2010/main" val="103820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6 0.05.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811" y="1463429"/>
            <a:ext cx="5042190" cy="5081955"/>
          </a:xfrm>
          <a:prstGeom prst="rect">
            <a:avLst/>
          </a:prstGeom>
          <a:ln>
            <a:solidFill>
              <a:srgbClr val="2F5897"/>
            </a:solidFill>
          </a:ln>
        </p:spPr>
      </p:pic>
      <p:sp>
        <p:nvSpPr>
          <p:cNvPr id="2" name="タイトル 1"/>
          <p:cNvSpPr>
            <a:spLocks noGrp="1"/>
          </p:cNvSpPr>
          <p:nvPr>
            <p:ph type="title"/>
          </p:nvPr>
        </p:nvSpPr>
        <p:spPr/>
        <p:txBody>
          <a:bodyPr/>
          <a:lstStyle/>
          <a:p>
            <a:r>
              <a:rPr lang="en-US" altLang="ja-JP" dirty="0" err="1" smtClean="0"/>
              <a:t>activity_main.xml</a:t>
            </a:r>
            <a:r>
              <a:rPr lang="ja-JP" altLang="en-US" dirty="0" smtClean="0"/>
              <a:t>を改良</a:t>
            </a:r>
            <a:endParaRPr kumimoji="1" lang="ja-JP" altLang="en-US" dirty="0"/>
          </a:p>
        </p:txBody>
      </p:sp>
      <p:sp>
        <p:nvSpPr>
          <p:cNvPr id="5" name="正方形/長方形 4"/>
          <p:cNvSpPr/>
          <p:nvPr/>
        </p:nvSpPr>
        <p:spPr>
          <a:xfrm>
            <a:off x="3131968" y="1776045"/>
            <a:ext cx="1505579" cy="24145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a:off x="3232811" y="2174546"/>
            <a:ext cx="73123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a:off x="3800479" y="2174546"/>
            <a:ext cx="1808836" cy="1568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0" y="1905134"/>
            <a:ext cx="3097798" cy="646331"/>
          </a:xfrm>
          <a:prstGeom prst="rect">
            <a:avLst/>
          </a:prstGeom>
          <a:noFill/>
        </p:spPr>
        <p:txBody>
          <a:bodyPr wrap="none" rtlCol="0">
            <a:spAutoFit/>
          </a:bodyPr>
          <a:lstStyle/>
          <a:p>
            <a:r>
              <a:rPr kumimoji="1" lang="ja-JP" altLang="en-US" dirty="0" smtClean="0"/>
              <a:t>「</a:t>
            </a:r>
            <a:r>
              <a:rPr kumimoji="1" lang="en-US" altLang="ja-JP" dirty="0" smtClean="0"/>
              <a:t>Text Fields</a:t>
            </a:r>
            <a:r>
              <a:rPr kumimoji="1" lang="ja-JP" altLang="en-US" dirty="0" smtClean="0"/>
              <a:t>」タブから</a:t>
            </a:r>
            <a:endParaRPr kumimoji="1" lang="en-US" altLang="ja-JP" dirty="0" smtClean="0"/>
          </a:p>
          <a:p>
            <a:r>
              <a:rPr kumimoji="1" lang="ja-JP" altLang="en-US" dirty="0" smtClean="0"/>
              <a:t>「</a:t>
            </a:r>
            <a:r>
              <a:rPr kumimoji="1" lang="en-US" altLang="ja-JP" dirty="0" smtClean="0"/>
              <a:t>Plain Test</a:t>
            </a:r>
            <a:r>
              <a:rPr kumimoji="1" lang="ja-JP" altLang="en-US" dirty="0" smtClean="0"/>
              <a:t>」を適当に配置</a:t>
            </a:r>
            <a:endParaRPr kumimoji="1" lang="ja-JP" altLang="en-US" dirty="0"/>
          </a:p>
        </p:txBody>
      </p:sp>
    </p:spTree>
    <p:extLst>
      <p:ext uri="{BB962C8B-B14F-4D97-AF65-F5344CB8AC3E}">
        <p14:creationId xmlns:p14="http://schemas.microsoft.com/office/powerpoint/2010/main" val="2044313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7 22.3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09" y="2551465"/>
            <a:ext cx="6299200" cy="2413000"/>
          </a:xfrm>
          <a:prstGeom prst="rect">
            <a:avLst/>
          </a:prstGeom>
        </p:spPr>
      </p:pic>
      <p:sp>
        <p:nvSpPr>
          <p:cNvPr id="2" name="タイトル 1"/>
          <p:cNvSpPr>
            <a:spLocks noGrp="1"/>
          </p:cNvSpPr>
          <p:nvPr>
            <p:ph type="title"/>
          </p:nvPr>
        </p:nvSpPr>
        <p:spPr/>
        <p:txBody>
          <a:bodyPr/>
          <a:lstStyle/>
          <a:p>
            <a:r>
              <a:rPr kumimoji="1" lang="ja-JP" altLang="en-US" sz="3200" dirty="0" smtClean="0"/>
              <a:t>エディットボックスの文字列を取得する</a:t>
            </a:r>
            <a:endParaRPr kumimoji="1" lang="ja-JP" altLang="en-US" sz="3200" dirty="0"/>
          </a:p>
        </p:txBody>
      </p:sp>
      <p:sp>
        <p:nvSpPr>
          <p:cNvPr id="5" name="正方形/長方形 4"/>
          <p:cNvSpPr/>
          <p:nvPr/>
        </p:nvSpPr>
        <p:spPr>
          <a:xfrm>
            <a:off x="1592219" y="3989079"/>
            <a:ext cx="3314728" cy="4562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9" name="直線矢印コネクタ 8"/>
          <p:cNvCxnSpPr>
            <a:stCxn id="10" idx="0"/>
          </p:cNvCxnSpPr>
          <p:nvPr/>
        </p:nvCxnSpPr>
        <p:spPr>
          <a:xfrm flipH="1" flipV="1">
            <a:off x="4791500" y="4445313"/>
            <a:ext cx="1617652" cy="9718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4291174" y="5417123"/>
            <a:ext cx="4235955" cy="646331"/>
          </a:xfrm>
          <a:prstGeom prst="rect">
            <a:avLst/>
          </a:prstGeom>
          <a:solidFill>
            <a:schemeClr val="accent3">
              <a:lumMod val="20000"/>
              <a:lumOff val="80000"/>
            </a:schemeClr>
          </a:solidFill>
        </p:spPr>
        <p:txBody>
          <a:bodyPr wrap="none" rtlCol="0">
            <a:spAutoFit/>
          </a:bodyPr>
          <a:lstStyle/>
          <a:p>
            <a:r>
              <a:rPr kumimoji="1" lang="en-US" altLang="ja-JP" dirty="0" err="1" smtClean="0"/>
              <a:t>EditText</a:t>
            </a:r>
            <a:r>
              <a:rPr kumimoji="1" lang="ja-JP" altLang="en-US" dirty="0" smtClean="0"/>
              <a:t>から取得した文字列を</a:t>
            </a:r>
            <a:r>
              <a:rPr kumimoji="1" lang="en-US" altLang="ja-JP" dirty="0" smtClean="0"/>
              <a:t>Intent</a:t>
            </a:r>
            <a:r>
              <a:rPr kumimoji="1" lang="ja-JP" altLang="en-US" dirty="0" smtClean="0"/>
              <a:t>に</a:t>
            </a:r>
            <a:endParaRPr kumimoji="1" lang="en-US" altLang="ja-JP" dirty="0" smtClean="0"/>
          </a:p>
          <a:p>
            <a:r>
              <a:rPr kumimoji="1" lang="ja-JP" altLang="en-US" dirty="0" smtClean="0"/>
              <a:t>入れておく</a:t>
            </a:r>
            <a:endParaRPr kumimoji="1" lang="ja-JP" altLang="en-US" dirty="0"/>
          </a:p>
        </p:txBody>
      </p:sp>
      <p:sp>
        <p:nvSpPr>
          <p:cNvPr id="11" name="正方形/長方形 10"/>
          <p:cNvSpPr/>
          <p:nvPr/>
        </p:nvSpPr>
        <p:spPr>
          <a:xfrm>
            <a:off x="1592219" y="3265887"/>
            <a:ext cx="5017728" cy="4562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491969" y="2047912"/>
            <a:ext cx="4285773" cy="646331"/>
          </a:xfrm>
          <a:prstGeom prst="rect">
            <a:avLst/>
          </a:prstGeom>
          <a:solidFill>
            <a:schemeClr val="accent3">
              <a:lumMod val="20000"/>
              <a:lumOff val="80000"/>
            </a:schemeClr>
          </a:solidFill>
        </p:spPr>
        <p:txBody>
          <a:bodyPr wrap="none" rtlCol="0">
            <a:spAutoFit/>
          </a:bodyPr>
          <a:lstStyle/>
          <a:p>
            <a:r>
              <a:rPr kumimoji="1" lang="ja-JP" altLang="en-US" dirty="0" smtClean="0"/>
              <a:t>ボタンを押された時に、</a:t>
            </a:r>
            <a:r>
              <a:rPr kumimoji="1" lang="en-US" altLang="ja-JP" dirty="0" err="1" smtClean="0"/>
              <a:t>EditText</a:t>
            </a:r>
            <a:r>
              <a:rPr kumimoji="1" lang="ja-JP" altLang="en-US" dirty="0" smtClean="0"/>
              <a:t>に入力</a:t>
            </a:r>
            <a:endParaRPr kumimoji="1" lang="en-US" altLang="ja-JP" dirty="0" smtClean="0"/>
          </a:p>
          <a:p>
            <a:r>
              <a:rPr kumimoji="1" lang="ja-JP" altLang="en-US" dirty="0" smtClean="0"/>
              <a:t>された文字列を取得する</a:t>
            </a:r>
            <a:endParaRPr kumimoji="1" lang="ja-JP" altLang="en-US" dirty="0"/>
          </a:p>
        </p:txBody>
      </p:sp>
      <p:cxnSp>
        <p:nvCxnSpPr>
          <p:cNvPr id="14" name="直線矢印コネクタ 13"/>
          <p:cNvCxnSpPr/>
          <p:nvPr/>
        </p:nvCxnSpPr>
        <p:spPr>
          <a:xfrm flipH="1">
            <a:off x="5994173" y="2694243"/>
            <a:ext cx="615774" cy="57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598873" y="2103257"/>
            <a:ext cx="1986692" cy="369332"/>
          </a:xfrm>
          <a:prstGeom prst="rect">
            <a:avLst/>
          </a:prstGeom>
          <a:noFill/>
        </p:spPr>
        <p:txBody>
          <a:bodyPr wrap="none" rtlCol="0">
            <a:spAutoFit/>
          </a:bodyPr>
          <a:lstStyle/>
          <a:p>
            <a:r>
              <a:rPr kumimoji="1" lang="en-US" altLang="ja-JP" dirty="0" err="1" smtClean="0"/>
              <a:t>MainActivity.java</a:t>
            </a:r>
            <a:endParaRPr kumimoji="1" lang="ja-JP" altLang="en-US" dirty="0"/>
          </a:p>
        </p:txBody>
      </p:sp>
    </p:spTree>
    <p:extLst>
      <p:ext uri="{BB962C8B-B14F-4D97-AF65-F5344CB8AC3E}">
        <p14:creationId xmlns:p14="http://schemas.microsoft.com/office/powerpoint/2010/main" val="3549357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2-10-27 22.4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07" y="1796520"/>
            <a:ext cx="5753100" cy="3238500"/>
          </a:xfrm>
          <a:prstGeom prst="rect">
            <a:avLst/>
          </a:prstGeom>
        </p:spPr>
      </p:pic>
      <p:sp>
        <p:nvSpPr>
          <p:cNvPr id="2" name="タイトル 1"/>
          <p:cNvSpPr>
            <a:spLocks noGrp="1"/>
          </p:cNvSpPr>
          <p:nvPr>
            <p:ph type="title"/>
          </p:nvPr>
        </p:nvSpPr>
        <p:spPr/>
        <p:txBody>
          <a:bodyPr/>
          <a:lstStyle/>
          <a:p>
            <a:r>
              <a:rPr kumimoji="1" lang="ja-JP" altLang="en-US" sz="3200" dirty="0" smtClean="0"/>
              <a:t>エディットボックスの文字列を取得する</a:t>
            </a:r>
            <a:endParaRPr kumimoji="1" lang="ja-JP" altLang="en-US" sz="3200" dirty="0"/>
          </a:p>
        </p:txBody>
      </p:sp>
      <p:sp>
        <p:nvSpPr>
          <p:cNvPr id="5" name="正方形/長方形 4"/>
          <p:cNvSpPr/>
          <p:nvPr/>
        </p:nvSpPr>
        <p:spPr>
          <a:xfrm>
            <a:off x="1177240" y="2911428"/>
            <a:ext cx="5615513" cy="17936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9" name="直線矢印コネクタ 8"/>
          <p:cNvCxnSpPr>
            <a:stCxn id="10" idx="0"/>
            <a:endCxn id="5" idx="2"/>
          </p:cNvCxnSpPr>
          <p:nvPr/>
        </p:nvCxnSpPr>
        <p:spPr>
          <a:xfrm flipH="1" flipV="1">
            <a:off x="3984997" y="4705103"/>
            <a:ext cx="809363" cy="1035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520191" y="5740288"/>
            <a:ext cx="6548337" cy="646331"/>
          </a:xfrm>
          <a:prstGeom prst="rect">
            <a:avLst/>
          </a:prstGeom>
          <a:solidFill>
            <a:schemeClr val="accent3">
              <a:lumMod val="20000"/>
              <a:lumOff val="80000"/>
            </a:schemeClr>
          </a:solidFill>
        </p:spPr>
        <p:txBody>
          <a:bodyPr wrap="none" rtlCol="0">
            <a:spAutoFit/>
          </a:bodyPr>
          <a:lstStyle/>
          <a:p>
            <a:r>
              <a:rPr kumimoji="1" lang="en-US" altLang="ja-JP" dirty="0" smtClean="0"/>
              <a:t>Intent</a:t>
            </a:r>
            <a:r>
              <a:rPr kumimoji="1" lang="ja-JP" altLang="en-US" dirty="0" smtClean="0"/>
              <a:t>が送られてくるので、</a:t>
            </a:r>
            <a:r>
              <a:rPr kumimoji="1" lang="en-US" altLang="ja-JP" dirty="0" smtClean="0"/>
              <a:t>Intent</a:t>
            </a:r>
            <a:r>
              <a:rPr kumimoji="1" lang="ja-JP" altLang="en-US" dirty="0" smtClean="0"/>
              <a:t>から同じ手法で取り出す。</a:t>
            </a:r>
            <a:endParaRPr kumimoji="1" lang="en-US" altLang="ja-JP" dirty="0" smtClean="0"/>
          </a:p>
          <a:p>
            <a:r>
              <a:rPr kumimoji="1" lang="ja-JP" altLang="en-US" dirty="0" smtClean="0"/>
              <a:t>取り出した文字列をビューにセットする</a:t>
            </a:r>
            <a:endParaRPr kumimoji="1" lang="ja-JP" altLang="en-US" dirty="0"/>
          </a:p>
        </p:txBody>
      </p:sp>
      <p:sp>
        <p:nvSpPr>
          <p:cNvPr id="13" name="テキスト ボックス 12"/>
          <p:cNvSpPr txBox="1"/>
          <p:nvPr/>
        </p:nvSpPr>
        <p:spPr>
          <a:xfrm>
            <a:off x="457200" y="1432874"/>
            <a:ext cx="1878827" cy="369332"/>
          </a:xfrm>
          <a:prstGeom prst="rect">
            <a:avLst/>
          </a:prstGeom>
          <a:noFill/>
        </p:spPr>
        <p:txBody>
          <a:bodyPr wrap="none" rtlCol="0">
            <a:spAutoFit/>
          </a:bodyPr>
          <a:lstStyle/>
          <a:p>
            <a:r>
              <a:rPr kumimoji="1" lang="en-US" altLang="ja-JP" dirty="0" err="1" smtClean="0"/>
              <a:t>SubActivity.java</a:t>
            </a:r>
            <a:endParaRPr kumimoji="1" lang="ja-JP" altLang="en-US" dirty="0"/>
          </a:p>
        </p:txBody>
      </p:sp>
      <p:cxnSp>
        <p:nvCxnSpPr>
          <p:cNvPr id="15" name="直線コネクタ 14"/>
          <p:cNvCxnSpPr/>
          <p:nvPr/>
        </p:nvCxnSpPr>
        <p:spPr>
          <a:xfrm>
            <a:off x="4491969" y="3983461"/>
            <a:ext cx="109810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219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a:off x="3637845" y="2912064"/>
            <a:ext cx="1928952" cy="6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637845" y="4522612"/>
            <a:ext cx="1928952" cy="6048"/>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3885256" y="2477630"/>
            <a:ext cx="1338828" cy="369332"/>
          </a:xfrm>
          <a:prstGeom prst="rect">
            <a:avLst/>
          </a:prstGeom>
          <a:noFill/>
        </p:spPr>
        <p:txBody>
          <a:bodyPr wrap="none" rtlCol="0">
            <a:spAutoFit/>
          </a:bodyPr>
          <a:lstStyle/>
          <a:p>
            <a:r>
              <a:rPr kumimoji="1" lang="ja-JP" altLang="en-US" dirty="0" smtClean="0"/>
              <a:t>ボタン押下</a:t>
            </a:r>
            <a:endParaRPr kumimoji="1" lang="ja-JP" altLang="en-US" dirty="0"/>
          </a:p>
        </p:txBody>
      </p:sp>
      <p:sp>
        <p:nvSpPr>
          <p:cNvPr id="12" name="テキスト ボックス 11"/>
          <p:cNvSpPr txBox="1"/>
          <p:nvPr/>
        </p:nvSpPr>
        <p:spPr>
          <a:xfrm>
            <a:off x="3877734" y="4059954"/>
            <a:ext cx="1569660" cy="369332"/>
          </a:xfrm>
          <a:prstGeom prst="rect">
            <a:avLst/>
          </a:prstGeom>
          <a:noFill/>
        </p:spPr>
        <p:txBody>
          <a:bodyPr wrap="none" rtlCol="0">
            <a:spAutoFit/>
          </a:bodyPr>
          <a:lstStyle/>
          <a:p>
            <a:r>
              <a:rPr kumimoji="1" lang="ja-JP" altLang="en-US" dirty="0" smtClean="0"/>
              <a:t>バックボタン</a:t>
            </a:r>
            <a:endParaRPr kumimoji="1" lang="ja-JP" altLang="en-US" dirty="0"/>
          </a:p>
        </p:txBody>
      </p:sp>
      <p:pic>
        <p:nvPicPr>
          <p:cNvPr id="4" name="図 3" descr="スクリーンショット 2013-07-06 1.04.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8" y="1433659"/>
            <a:ext cx="3180645" cy="5067695"/>
          </a:xfrm>
          <a:prstGeom prst="rect">
            <a:avLst/>
          </a:prstGeom>
          <a:ln>
            <a:solidFill>
              <a:srgbClr val="2F5897"/>
            </a:solidFill>
          </a:ln>
        </p:spPr>
      </p:pic>
      <p:pic>
        <p:nvPicPr>
          <p:cNvPr id="5" name="図 4" descr="スクリーンショット 2013-07-06 1.05.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74" y="1433658"/>
            <a:ext cx="3178949" cy="5067696"/>
          </a:xfrm>
          <a:prstGeom prst="rect">
            <a:avLst/>
          </a:prstGeom>
          <a:ln>
            <a:solidFill>
              <a:srgbClr val="2F5897"/>
            </a:solidFill>
          </a:ln>
        </p:spPr>
      </p:pic>
    </p:spTree>
    <p:extLst>
      <p:ext uri="{BB962C8B-B14F-4D97-AF65-F5344CB8AC3E}">
        <p14:creationId xmlns:p14="http://schemas.microsoft.com/office/powerpoint/2010/main" val="2933518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Intent</a:t>
            </a:r>
            <a:r>
              <a:rPr kumimoji="1" lang="ja-JP" altLang="en-US" dirty="0" smtClean="0"/>
              <a:t>連携</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13-01</a:t>
            </a:r>
            <a:endParaRPr kumimoji="1" lang="ja-JP" altLang="en-US" sz="1400" dirty="0"/>
          </a:p>
        </p:txBody>
      </p:sp>
    </p:spTree>
    <p:extLst>
      <p:ext uri="{BB962C8B-B14F-4D97-AF65-F5344CB8AC3E}">
        <p14:creationId xmlns:p14="http://schemas.microsoft.com/office/powerpoint/2010/main" val="60991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Intent</a:t>
            </a:r>
            <a:r>
              <a:rPr kumimoji="1" lang="ja-JP" altLang="en-US" dirty="0" smtClean="0"/>
              <a:t>を使って外部のアプリを起動する</a:t>
            </a:r>
            <a:endParaRPr kumimoji="1" lang="en-US" altLang="ja-JP" dirty="0" smtClean="0"/>
          </a:p>
          <a:p>
            <a:r>
              <a:rPr lang="ja-JP" altLang="en-US" dirty="0" smtClean="0"/>
              <a:t>今回のサンプル</a:t>
            </a:r>
            <a:endParaRPr lang="en-US" altLang="ja-JP" dirty="0" smtClean="0"/>
          </a:p>
          <a:p>
            <a:pPr lvl="1"/>
            <a:r>
              <a:rPr kumimoji="1" lang="ja-JP" altLang="en-US" sz="2000" dirty="0" smtClean="0"/>
              <a:t>ブラウザに</a:t>
            </a:r>
            <a:r>
              <a:rPr kumimoji="1" lang="en-US" altLang="ja-JP" sz="2000" dirty="0" smtClean="0"/>
              <a:t>URL</a:t>
            </a:r>
            <a:r>
              <a:rPr kumimoji="1" lang="ja-JP" altLang="en-US" sz="2000" dirty="0" smtClean="0"/>
              <a:t>を開いてもらう</a:t>
            </a:r>
            <a:endParaRPr kumimoji="1" lang="en-US" altLang="ja-JP" sz="2000" dirty="0" smtClean="0"/>
          </a:p>
          <a:p>
            <a:pPr lvl="2"/>
            <a:r>
              <a:rPr lang="en-US" altLang="ja-JP" sz="2000" dirty="0" smtClean="0"/>
              <a:t>“http://</a:t>
            </a:r>
            <a:r>
              <a:rPr lang="en-US" altLang="ja-JP" sz="2000" dirty="0" err="1" smtClean="0"/>
              <a:t>www.fuku-e.com</a:t>
            </a:r>
            <a:r>
              <a:rPr lang="en-US" altLang="ja-JP" sz="2000" dirty="0" smtClean="0"/>
              <a:t>/”</a:t>
            </a:r>
            <a:endParaRPr kumimoji="1" lang="en-US" altLang="ja-JP" sz="2000" dirty="0" smtClean="0"/>
          </a:p>
          <a:p>
            <a:pPr lvl="1"/>
            <a:r>
              <a:rPr lang="en-US" altLang="ja-JP" sz="2000" dirty="0" err="1" smtClean="0"/>
              <a:t>GoogleMap</a:t>
            </a:r>
            <a:r>
              <a:rPr lang="ja-JP" altLang="en-US" sz="2000" dirty="0" smtClean="0"/>
              <a:t>に地図を開いてもらう</a:t>
            </a:r>
            <a:endParaRPr lang="en-US" altLang="ja-JP" sz="2000" dirty="0" smtClean="0"/>
          </a:p>
          <a:p>
            <a:pPr lvl="2"/>
            <a:r>
              <a:rPr lang="en-US" altLang="ja-JP" sz="2000" dirty="0" smtClean="0"/>
              <a:t>“geo:36.0556,136.3565?z=16”</a:t>
            </a:r>
          </a:p>
          <a:p>
            <a:pPr lvl="1"/>
            <a:r>
              <a:rPr kumimoji="1" lang="ja-JP" altLang="en-US" sz="2000" dirty="0" smtClean="0"/>
              <a:t>電話アプリに電話を掛けてもらう</a:t>
            </a:r>
            <a:endParaRPr kumimoji="1" lang="en-US" altLang="ja-JP" sz="2000" dirty="0" smtClean="0"/>
          </a:p>
          <a:p>
            <a:pPr lvl="2"/>
            <a:r>
              <a:rPr lang="en-US" altLang="ja-JP" sz="2000" dirty="0" smtClean="0"/>
              <a:t>“tel:12345678901”</a:t>
            </a:r>
            <a:endParaRPr kumimoji="1" lang="ja-JP" altLang="en-US" sz="2000" dirty="0"/>
          </a:p>
        </p:txBody>
      </p:sp>
    </p:spTree>
    <p:extLst>
      <p:ext uri="{BB962C8B-B14F-4D97-AF65-F5344CB8AC3E}">
        <p14:creationId xmlns:p14="http://schemas.microsoft.com/office/powerpoint/2010/main" val="381571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エグゼクティブ">
  <a:themeElements>
    <a:clrScheme name="エグゼクティブ">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エグゼクティブ.thmx</Template>
  <TotalTime>2398</TotalTime>
  <Words>4409</Words>
  <Application>Microsoft Macintosh PowerPoint</Application>
  <PresentationFormat>画面に合わせる (4:3)</PresentationFormat>
  <Paragraphs>850</Paragraphs>
  <Slides>135</Slides>
  <Notes>1</Notes>
  <HiddenSlides>0</HiddenSlides>
  <MMClips>0</MMClips>
  <ScaleCrop>false</ScaleCrop>
  <HeadingPairs>
    <vt:vector size="4" baseType="variant">
      <vt:variant>
        <vt:lpstr>テーマ</vt:lpstr>
      </vt:variant>
      <vt:variant>
        <vt:i4>1</vt:i4>
      </vt:variant>
      <vt:variant>
        <vt:lpstr>スライド タイトル</vt:lpstr>
      </vt:variant>
      <vt:variant>
        <vt:i4>135</vt:i4>
      </vt:variant>
    </vt:vector>
  </HeadingPairs>
  <TitlesOfParts>
    <vt:vector size="136" baseType="lpstr">
      <vt:lpstr>エグゼクティブ</vt:lpstr>
      <vt:lpstr>PowerPoint プレゼンテーション</vt:lpstr>
      <vt:lpstr>本講座の目的</vt:lpstr>
      <vt:lpstr>講師紹介</vt:lpstr>
      <vt:lpstr>Agenda</vt:lpstr>
      <vt:lpstr>Androidの概要</vt:lpstr>
      <vt:lpstr>Androidとは</vt:lpstr>
      <vt:lpstr>Androidのバージョン</vt:lpstr>
      <vt:lpstr>Android端末たち</vt:lpstr>
      <vt:lpstr>Androidでできること</vt:lpstr>
      <vt:lpstr>NFCとは？</vt:lpstr>
      <vt:lpstr>アーキテクチャ</vt:lpstr>
      <vt:lpstr>アーキテクチャ</vt:lpstr>
      <vt:lpstr>Androidの開発の種類</vt:lpstr>
      <vt:lpstr>Androidアプリケーション開発</vt:lpstr>
      <vt:lpstr>アプリケーション例</vt:lpstr>
      <vt:lpstr>累計出荷台数9億台</vt:lpstr>
      <vt:lpstr>OS別世界スマートフォン出荷シェア</vt:lpstr>
      <vt:lpstr>Androidのまとめ</vt:lpstr>
      <vt:lpstr>Androidアプリの 開発要素</vt:lpstr>
      <vt:lpstr>Androidを構成する要素</vt:lpstr>
      <vt:lpstr>Activity</vt:lpstr>
      <vt:lpstr>画面の遷移</vt:lpstr>
      <vt:lpstr>Service</vt:lpstr>
      <vt:lpstr>Intent</vt:lpstr>
      <vt:lpstr>Intent(2)</vt:lpstr>
      <vt:lpstr>暗黙的Intentの例</vt:lpstr>
      <vt:lpstr>明示的Intentと 暗黙的Intent</vt:lpstr>
      <vt:lpstr>暗黙的Intentの例(コード)</vt:lpstr>
      <vt:lpstr>Activityのライフサイクル</vt:lpstr>
      <vt:lpstr>開発領域</vt:lpstr>
      <vt:lpstr>開発要素のまとめ</vt:lpstr>
      <vt:lpstr>Androidの応用例</vt:lpstr>
      <vt:lpstr>Androidを使った製品例</vt:lpstr>
      <vt:lpstr>ガイガーカウンタ</vt:lpstr>
      <vt:lpstr>ロボット</vt:lpstr>
      <vt:lpstr>野菜工場</vt:lpstr>
      <vt:lpstr>スマートハウス</vt:lpstr>
      <vt:lpstr>Android Open Accessory</vt:lpstr>
      <vt:lpstr>Androidの導入</vt:lpstr>
      <vt:lpstr>O2OやM2Mへの展開</vt:lpstr>
      <vt:lpstr>Androidのキモ</vt:lpstr>
      <vt:lpstr>アーキテクチャ</vt:lpstr>
      <vt:lpstr>開発者の繋がり</vt:lpstr>
      <vt:lpstr>コミュニティ</vt:lpstr>
      <vt:lpstr>Androidの開発</vt:lpstr>
      <vt:lpstr>開発に必要な機材</vt:lpstr>
      <vt:lpstr>Androidの開発スタイル</vt:lpstr>
      <vt:lpstr>参考書</vt:lpstr>
      <vt:lpstr>Android Studio</vt:lpstr>
      <vt:lpstr>Android Studio</vt:lpstr>
      <vt:lpstr>初めてのHelloWorld</vt:lpstr>
      <vt:lpstr>その前に設定を確認</vt:lpstr>
      <vt:lpstr>エミュレータの作成 1</vt:lpstr>
      <vt:lpstr>エミュレータの作成 2</vt:lpstr>
      <vt:lpstr>エミュレータの起動 1</vt:lpstr>
      <vt:lpstr>エミュレータの起動 2</vt:lpstr>
      <vt:lpstr>HelloWorld 1</vt:lpstr>
      <vt:lpstr>HelloWorld 2</vt:lpstr>
      <vt:lpstr>HelloWorld 3</vt:lpstr>
      <vt:lpstr>HelloWorld 4</vt:lpstr>
      <vt:lpstr>HelloWorld 5</vt:lpstr>
      <vt:lpstr>HelloWorldを実行</vt:lpstr>
      <vt:lpstr>ファイルの説明</vt:lpstr>
      <vt:lpstr>MainActivity.java</vt:lpstr>
      <vt:lpstr>activity_main.xml</vt:lpstr>
      <vt:lpstr>strings.xml</vt:lpstr>
      <vt:lpstr>AndroidManifest.xml</vt:lpstr>
      <vt:lpstr>Androidの中を覗く 1</vt:lpstr>
      <vt:lpstr>Androidの中を覗く 2</vt:lpstr>
      <vt:lpstr>ライフサイクルの確認</vt:lpstr>
      <vt:lpstr>メソッドの追加 1</vt:lpstr>
      <vt:lpstr>メソッドの追加 2</vt:lpstr>
      <vt:lpstr>ログを出力する</vt:lpstr>
      <vt:lpstr>Logcatを見る</vt:lpstr>
      <vt:lpstr>ライフサイクルの確認</vt:lpstr>
      <vt:lpstr>Tips</vt:lpstr>
      <vt:lpstr>ボタンを配置する</vt:lpstr>
      <vt:lpstr>HelloButtonを作成</vt:lpstr>
      <vt:lpstr>ボタンを作る</vt:lpstr>
      <vt:lpstr>ボタンを制御する</vt:lpstr>
      <vt:lpstr>実行結果</vt:lpstr>
      <vt:lpstr>画面を呼び出す</vt:lpstr>
      <vt:lpstr>ActivityからActivityを呼び出す</vt:lpstr>
      <vt:lpstr>新しい画面を作成</vt:lpstr>
      <vt:lpstr>SubActivityを追加</vt:lpstr>
      <vt:lpstr>SubActivityのレイアウトを作成 1</vt:lpstr>
      <vt:lpstr>SubActivityのレイアウトを作成 2</vt:lpstr>
      <vt:lpstr>SubActivityのレイアウトを作成 3</vt:lpstr>
      <vt:lpstr>呼び出す側の作成</vt:lpstr>
      <vt:lpstr>呼び出される側の作成</vt:lpstr>
      <vt:lpstr>実行結果</vt:lpstr>
      <vt:lpstr>Activity間で値を受け渡す</vt:lpstr>
      <vt:lpstr>値の渡し方</vt:lpstr>
      <vt:lpstr>activity_main.xmlを改良</vt:lpstr>
      <vt:lpstr>エディットボックスの文字列を取得する</vt:lpstr>
      <vt:lpstr>エディットボックスの文字列を取得する</vt:lpstr>
      <vt:lpstr>実行結果</vt:lpstr>
      <vt:lpstr>Intent連携</vt:lpstr>
      <vt:lpstr>暗黙的Intent</vt:lpstr>
      <vt:lpstr>作るアプリ</vt:lpstr>
      <vt:lpstr>レイアウトの作成</vt:lpstr>
      <vt:lpstr>activity_main.xml</vt:lpstr>
      <vt:lpstr>ブラウザを起動する例</vt:lpstr>
      <vt:lpstr>パーミッションの設定</vt:lpstr>
      <vt:lpstr>実行結果</vt:lpstr>
      <vt:lpstr>ネットワークアクセス</vt:lpstr>
      <vt:lpstr>WebAPIの使用</vt:lpstr>
      <vt:lpstr>JSONのパース</vt:lpstr>
      <vt:lpstr>JSONの例</vt:lpstr>
      <vt:lpstr>AsyncTaskを使う</vt:lpstr>
      <vt:lpstr>処理概要</vt:lpstr>
      <vt:lpstr>Fragment</vt:lpstr>
      <vt:lpstr>Fragmentとは</vt:lpstr>
      <vt:lpstr>タブレットとフォンでの対応</vt:lpstr>
      <vt:lpstr>ActivityとFragment</vt:lpstr>
      <vt:lpstr>詳しくはこちら…</vt:lpstr>
      <vt:lpstr>便利なライブラリの紹介</vt:lpstr>
      <vt:lpstr>Navigation Drawer</vt:lpstr>
      <vt:lpstr>Google Play Services</vt:lpstr>
      <vt:lpstr>Google Play Services</vt:lpstr>
      <vt:lpstr>play servicesで できること</vt:lpstr>
      <vt:lpstr>導入の仕方</vt:lpstr>
      <vt:lpstr>導入の仕方</vt:lpstr>
      <vt:lpstr>Libプロジェクト導入</vt:lpstr>
      <vt:lpstr>API Console</vt:lpstr>
      <vt:lpstr>API Console/Services</vt:lpstr>
      <vt:lpstr>API Console/API Access</vt:lpstr>
      <vt:lpstr>Android開発の情報</vt:lpstr>
      <vt:lpstr>知っておくと良い技術</vt:lpstr>
      <vt:lpstr>FireFoxとTIZEN</vt:lpstr>
      <vt:lpstr>FireFox OS</vt:lpstr>
      <vt:lpstr>FireFox OSとAndroid</vt:lpstr>
      <vt:lpstr>TIZEN</vt:lpstr>
      <vt:lpstr>Tizen MobileとAndroid</vt:lpstr>
      <vt:lpstr>2つのTIZEN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 Tomo</dc:creator>
  <cp:lastModifiedBy>Watanabe Tomo</cp:lastModifiedBy>
  <cp:revision>364</cp:revision>
  <dcterms:created xsi:type="dcterms:W3CDTF">2012-10-22T01:26:11Z</dcterms:created>
  <dcterms:modified xsi:type="dcterms:W3CDTF">2013-07-13T12:22:51Z</dcterms:modified>
</cp:coreProperties>
</file>